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3"/>
  </p:notesMasterIdLst>
  <p:sldIdLst>
    <p:sldId id="260" r:id="rId2"/>
    <p:sldId id="301" r:id="rId3"/>
    <p:sldId id="300" r:id="rId4"/>
    <p:sldId id="335" r:id="rId5"/>
    <p:sldId id="265" r:id="rId6"/>
    <p:sldId id="356" r:id="rId7"/>
    <p:sldId id="279" r:id="rId8"/>
    <p:sldId id="338" r:id="rId9"/>
    <p:sldId id="379" r:id="rId10"/>
    <p:sldId id="280" r:id="rId11"/>
    <p:sldId id="380" r:id="rId12"/>
    <p:sldId id="308" r:id="rId13"/>
    <p:sldId id="359" r:id="rId14"/>
    <p:sldId id="373" r:id="rId15"/>
    <p:sldId id="385" r:id="rId16"/>
    <p:sldId id="314" r:id="rId17"/>
    <p:sldId id="383" r:id="rId18"/>
    <p:sldId id="364" r:id="rId19"/>
    <p:sldId id="368" r:id="rId20"/>
    <p:sldId id="370" r:id="rId21"/>
    <p:sldId id="375" r:id="rId22"/>
    <p:sldId id="384" r:id="rId23"/>
    <p:sldId id="320" r:id="rId24"/>
    <p:sldId id="377" r:id="rId25"/>
    <p:sldId id="333" r:id="rId26"/>
    <p:sldId id="330" r:id="rId27"/>
    <p:sldId id="269" r:id="rId28"/>
    <p:sldId id="313" r:id="rId29"/>
    <p:sldId id="283" r:id="rId30"/>
    <p:sldId id="284" r:id="rId31"/>
    <p:sldId id="316" r:id="rId32"/>
  </p:sldIdLst>
  <p:sldSz cx="9144000" cy="5143500" type="screen16x9"/>
  <p:notesSz cx="6858000" cy="9144000"/>
  <p:embeddedFontLst>
    <p:embeddedFont>
      <p:font typeface="Montserrat" pitchFamily="2" charset="77"/>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Light" panose="020B0306030504020204" pitchFamily="34" charset="0"/>
      <p:regular r:id="rId42"/>
      <p:bold r:id="rId43"/>
      <p:italic r:id="rId44"/>
      <p:boldItalic r:id="rId45"/>
    </p:embeddedFont>
    <p:embeddedFont>
      <p:font typeface="Open Sans SemiBold" panose="020B06060305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EE0F9-9706-5428-917F-444F02B36946}" name="Bob Ye" initials="BY" userId="S::rye@broadinstitute.org::e4313b78-508b-44fe-ac0f-286d4eec8f1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9746D"/>
    <a:srgbClr val="7BAF00"/>
    <a:srgbClr val="00BEC4"/>
    <a:srgbClr val="C67BFF"/>
    <a:srgbClr val="999999"/>
    <a:srgbClr val="7CAF00"/>
    <a:srgbClr val="F9766E"/>
    <a:srgbClr val="3D74AD"/>
    <a:srgbClr val="D81A60"/>
    <a:srgbClr val="C77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2"/>
    <p:restoredTop sz="77075"/>
  </p:normalViewPr>
  <p:slideViewPr>
    <p:cSldViewPr snapToGrid="0">
      <p:cViewPr>
        <p:scale>
          <a:sx n="129" d="100"/>
          <a:sy n="129" d="100"/>
        </p:scale>
        <p:origin x="206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dd439121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dd439121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today I'll be talking about how structural variation from the largest deep whole genome sequencing cohort of bipolar and schizophrenia patients can help us identify novel genetic insights.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Next, we took a similar look at synonymous variation with respect to these gene sets as a sort of </a:t>
            </a:r>
            <a:r>
              <a:rPr lang="en-US" u="sng" dirty="0"/>
              <a:t>negative control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time, we’re seeing </a:t>
            </a:r>
            <a:r>
              <a:rPr lang="en-US" u="sng" dirty="0"/>
              <a:t>almost</a:t>
            </a:r>
            <a:r>
              <a:rPr lang="en-US" dirty="0"/>
              <a:t> no enrichment with all OR estimates hovering at around 1 and this is all within reason for our expectations.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so now that we have </a:t>
            </a:r>
            <a:r>
              <a:rPr lang="en-US" u="sng" dirty="0"/>
              <a:t>confirmation</a:t>
            </a:r>
            <a:r>
              <a:rPr lang="en-US" dirty="0"/>
              <a:t> that we’re well established and well calibrated for signal in the coding regions, we can turn our attention to the </a:t>
            </a:r>
            <a:r>
              <a:rPr lang="en-US" u="sng" dirty="0"/>
              <a:t>noncoding</a:t>
            </a:r>
            <a:r>
              <a:rPr lang="en-US" dirty="0"/>
              <a:t> regions that, once again, we haven’t been able to interrogate using </a:t>
            </a:r>
            <a:r>
              <a:rPr lang="en-US" u="sng" dirty="0"/>
              <a:t>just</a:t>
            </a:r>
            <a:r>
              <a:rPr lang="en-US" dirty="0"/>
              <a:t> whole exome sequencing.</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8771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Next, we took a similar look at synonymous variation with respect to these gene sets as a sort of </a:t>
            </a:r>
            <a:r>
              <a:rPr lang="en-US" u="sng" dirty="0"/>
              <a:t>negative control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time, we’re seeing </a:t>
            </a:r>
            <a:r>
              <a:rPr lang="en-US" u="sng" dirty="0"/>
              <a:t>almost</a:t>
            </a:r>
            <a:r>
              <a:rPr lang="en-US" dirty="0"/>
              <a:t> no enrichment with all OR estimates hovering at around 1 and this is all within reason for our expectations.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so now that we have </a:t>
            </a:r>
            <a:r>
              <a:rPr lang="en-US" u="sng" dirty="0"/>
              <a:t>confirmation</a:t>
            </a:r>
            <a:r>
              <a:rPr lang="en-US" dirty="0"/>
              <a:t> that we’re well established and well calibrated for signal in the coding regions, we can turn our attention to the </a:t>
            </a:r>
            <a:r>
              <a:rPr lang="en-US" u="sng" dirty="0"/>
              <a:t>noncoding</a:t>
            </a:r>
            <a:r>
              <a:rPr lang="en-US" dirty="0"/>
              <a:t> regions that, once again, we haven’t been able to interrogate using </a:t>
            </a:r>
            <a:r>
              <a:rPr lang="en-US" u="sng" dirty="0"/>
              <a:t>just</a:t>
            </a:r>
            <a:r>
              <a:rPr lang="en-US" dirty="0"/>
              <a:t> whole exome sequencing.</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835868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Similar to the previous notion of constrained </a:t>
            </a:r>
            <a:r>
              <a:rPr lang="en-US" b="1" u="sng" dirty="0"/>
              <a:t>coding</a:t>
            </a:r>
            <a:r>
              <a:rPr lang="en-US" dirty="0"/>
              <a:t> regions that we’ve known for a while how to confidently determine and interpret, what we’re seeing here is a new metric developed by </a:t>
            </a:r>
            <a:r>
              <a:rPr lang="en-US" dirty="0" err="1"/>
              <a:t>Siwei</a:t>
            </a:r>
            <a:r>
              <a:rPr lang="en-US" dirty="0"/>
              <a:t> Chen that similarly quantifies constraint in </a:t>
            </a:r>
            <a:r>
              <a:rPr lang="en-US" b="1" u="sng" dirty="0"/>
              <a:t>noncoding</a:t>
            </a:r>
            <a:r>
              <a:rPr lang="en-US" b="1" dirty="0"/>
              <a:t> </a:t>
            </a:r>
            <a:r>
              <a:rPr lang="en-US" dirty="0"/>
              <a:t>genomic regions, and what’s really exciting about this is that it lets us start asking similar questions about the noncoding space as we have been with the coding genome.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specifically, what we’re going to be interested in looking at, are the </a:t>
            </a:r>
            <a:r>
              <a:rPr lang="en-US" u="sng" dirty="0"/>
              <a:t>most</a:t>
            </a:r>
            <a:r>
              <a:rPr lang="en-US" dirty="0"/>
              <a:t> constrained, </a:t>
            </a:r>
            <a:r>
              <a:rPr lang="en-US" u="sng" dirty="0"/>
              <a:t>most</a:t>
            </a:r>
            <a:r>
              <a:rPr lang="en-US" dirty="0"/>
              <a:t> informative noncoding regions (in blue) with Z scores &gt; 4 to see what kind of signal we can start picking up on among cases and controls.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These highly constrained noncoding regions fall within these buckets, and correspond to about the 99</a:t>
            </a:r>
            <a:r>
              <a:rPr lang="en-US" baseline="30000" dirty="0"/>
              <a:t>th</a:t>
            </a:r>
            <a:r>
              <a:rPr lang="en-US" dirty="0"/>
              <a:t> percentile of constraint.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through which we can identify protein-coding genes that are under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1" dirty="0">
                <a:latin typeface="Open Sans" panose="020B0606030504020204" pitchFamily="34" charset="0"/>
                <a:ea typeface="Open Sans" panose="020B0606030504020204" pitchFamily="34" charset="0"/>
                <a:cs typeface="Open Sans" panose="020B0606030504020204" pitchFamily="34" charset="0"/>
              </a:rPr>
              <a:t>purifying natural selection</a:t>
            </a:r>
            <a:r>
              <a:rPr lang="en-US" b="0" dirty="0">
                <a:latin typeface="Open Sans" panose="020B0606030504020204" pitchFamily="34" charset="0"/>
                <a:ea typeface="Open Sans" panose="020B0606030504020204" pitchFamily="34" charset="0"/>
                <a:cs typeface="Open Sans" panose="020B0606030504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 general idea here is that, while we have a nicely annotated “roadmap” (in a sense) for the coding regions, right now the noncoding space </a:t>
            </a:r>
          </a:p>
        </p:txBody>
      </p:sp>
    </p:spTree>
    <p:extLst>
      <p:ext uri="{BB962C8B-B14F-4D97-AF65-F5344CB8AC3E}">
        <p14:creationId xmlns:p14="http://schemas.microsoft.com/office/powerpoint/2010/main" val="72760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3585236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340887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109613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diving into the analysis, here’s a summary of the quantity of each SV being called </a:t>
            </a:r>
            <a:r>
              <a:rPr lang="en-US" u="sng" dirty="0"/>
              <a:t>per sample</a:t>
            </a:r>
            <a:r>
              <a:rPr lang="en-US" dirty="0"/>
              <a:t>. Because of the abundance and interpretability of deletions, our preliminary analysis moving forward will focus on those.</a:t>
            </a:r>
          </a:p>
          <a:p>
            <a:endParaRPr lang="en-US" dirty="0"/>
          </a:p>
          <a:p>
            <a:endParaRPr lang="en-US" dirty="0"/>
          </a:p>
          <a:p>
            <a:r>
              <a:rPr lang="en-US" dirty="0"/>
              <a:t> and, while we do seem to have a very high number of duplication and insertion events per sample, their interpretability is much more annotation dependent, so </a:t>
            </a:r>
          </a:p>
        </p:txBody>
      </p:sp>
    </p:spTree>
    <p:extLst>
      <p:ext uri="{BB962C8B-B14F-4D97-AF65-F5344CB8AC3E}">
        <p14:creationId xmlns:p14="http://schemas.microsoft.com/office/powerpoint/2010/main" val="249713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One thing that I want to quickly highlight and provide some more motivation for, that we’ll see in the upcoming results, is our continued interest in and use of the constrained gene set while looking at SVs</a:t>
            </a:r>
          </a:p>
          <a:p>
            <a:pPr lvl="1"/>
            <a:r>
              <a:rPr lang="en-US" dirty="0"/>
              <a:t>In particular, we’re </a:t>
            </a:r>
            <a:r>
              <a:rPr lang="en-US" u="sng" dirty="0"/>
              <a:t>expecting</a:t>
            </a:r>
            <a:r>
              <a:rPr lang="en-US" u="none" dirty="0"/>
              <a:t> and hoping to see a concordance between rare deletion SVs and constraint, which is really motivated by the previous work summarized in this plot.</a:t>
            </a:r>
            <a:endParaRPr lang="en-US" dirty="0"/>
          </a:p>
          <a:p>
            <a:pPr lvl="1"/>
            <a:r>
              <a:rPr lang="en-US" dirty="0"/>
              <a:t>What we’re seeing is that among the </a:t>
            </a:r>
            <a:r>
              <a:rPr lang="en-US" u="sng" dirty="0"/>
              <a:t>most</a:t>
            </a:r>
            <a:r>
              <a:rPr lang="en-US" dirty="0"/>
              <a:t> constrained genes (towards the left side of the plot), we see a pretty clear depletion of deletions compared to what we see in some of the less constrained genes (on the right side of the plot).</a:t>
            </a:r>
          </a:p>
          <a:p>
            <a:pPr lvl="1"/>
            <a:endParaRPr lang="en-US" dirty="0"/>
          </a:p>
          <a:p>
            <a:pPr lvl="1"/>
            <a:endParaRPr lang="en-US" dirty="0"/>
          </a:p>
          <a:p>
            <a:pPr lvl="1"/>
            <a:r>
              <a:rPr lang="en-US" dirty="0"/>
              <a:t>Expectation of deletions based on gene length, genomic context, and structure of exons and introns </a:t>
            </a:r>
          </a:p>
        </p:txBody>
      </p:sp>
    </p:spTree>
    <p:extLst>
      <p:ext uri="{BB962C8B-B14F-4D97-AF65-F5344CB8AC3E}">
        <p14:creationId xmlns:p14="http://schemas.microsoft.com/office/powerpoint/2010/main" val="13602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so, now we can start diving into deletion </a:t>
            </a:r>
            <a:r>
              <a:rPr lang="en-US" u="none" dirty="0"/>
              <a:t>SV events</a:t>
            </a:r>
            <a:r>
              <a:rPr lang="en-US" dirty="0"/>
              <a:t>, using all of our favorite gene sets from before.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For </a:t>
            </a:r>
            <a:r>
              <a:rPr lang="en-US" u="sng" dirty="0" err="1"/>
              <a:t>exonic</a:t>
            </a:r>
            <a:r>
              <a:rPr lang="en-US" dirty="0"/>
              <a:t> events, which are simply deletions that have </a:t>
            </a:r>
            <a:r>
              <a:rPr lang="en-US" u="sng" dirty="0"/>
              <a:t>any</a:t>
            </a:r>
            <a:r>
              <a:rPr lang="en-US" dirty="0"/>
              <a:t> overlap with an exon, we see enrichment across the board, all of which are comparable to what we’ve just seen within the coding space with </a:t>
            </a:r>
            <a:r>
              <a:rPr lang="en-US" u="sng" dirty="0"/>
              <a:t>protein truncating variants.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 see a nice enrichment in constrained genes that mimics what we saw with SNVs of around 1.6 (in purple), in line with our expectations.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And a similar enrichment as with PTVs across schizophrenia, autism, and neurodevelopmental gene sets.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these serve as an </a:t>
            </a:r>
            <a:r>
              <a:rPr lang="en-US" u="sng" dirty="0"/>
              <a:t>excellent</a:t>
            </a:r>
            <a:r>
              <a:rPr lang="en-US" dirty="0"/>
              <a:t> positive control and we’re seeing signal exactly where we would expect.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improving upon and going beyond coding SNV analysis, we’re starting to pick up on this additional </a:t>
            </a:r>
            <a:r>
              <a:rPr lang="en-US" u="sng" dirty="0"/>
              <a:t>intronic</a:t>
            </a:r>
            <a:r>
              <a:rPr lang="en-US" dirty="0"/>
              <a:t> signal, which gives us confidence in the viability of using SVs for this kind of analysis that goes beyond the coding space.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Here, we’re considering deletion SV events that </a:t>
            </a:r>
            <a:r>
              <a:rPr lang="en-US" u="sng" dirty="0"/>
              <a:t>only</a:t>
            </a:r>
            <a:r>
              <a:rPr lang="en-US" dirty="0"/>
              <a:t> span </a:t>
            </a:r>
            <a:r>
              <a:rPr lang="en-US" u="none" dirty="0"/>
              <a:t>intronic</a:t>
            </a:r>
            <a:r>
              <a:rPr lang="en-US" dirty="0"/>
              <a:t> regions and once again we’re able to see a similar, general pattern of enrichment.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I want to draw special attention to the constrained gene signal (in purple) </a:t>
            </a:r>
            <a:r>
              <a:rPr lang="en-US" dirty="0" err="1"/>
              <a:t>tha</a:t>
            </a:r>
            <a:r>
              <a:rPr lang="en-US" dirty="0"/>
              <a:t> has an OR hovering above 1.6</a:t>
            </a:r>
          </a:p>
        </p:txBody>
      </p:sp>
    </p:spTree>
    <p:extLst>
      <p:ext uri="{BB962C8B-B14F-4D97-AF65-F5344CB8AC3E}">
        <p14:creationId xmlns:p14="http://schemas.microsoft.com/office/powerpoint/2010/main" val="2973963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so, now we can start diving into deletion </a:t>
            </a:r>
            <a:r>
              <a:rPr lang="en-US" u="none" dirty="0"/>
              <a:t>SV events</a:t>
            </a:r>
            <a:r>
              <a:rPr lang="en-US" dirty="0"/>
              <a:t>, using all of our favorite gene sets from before.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For </a:t>
            </a:r>
            <a:r>
              <a:rPr lang="en-US" u="sng" dirty="0" err="1"/>
              <a:t>exonic</a:t>
            </a:r>
            <a:r>
              <a:rPr lang="en-US" dirty="0"/>
              <a:t> events, which are simply deletions that have </a:t>
            </a:r>
            <a:r>
              <a:rPr lang="en-US" u="sng" dirty="0"/>
              <a:t>any</a:t>
            </a:r>
            <a:r>
              <a:rPr lang="en-US" dirty="0"/>
              <a:t> overlap with an exon, we see enrichment across the board, all of which are comparable to what we’ve just seen within the coding space with </a:t>
            </a:r>
            <a:r>
              <a:rPr lang="en-US" u="sng" dirty="0"/>
              <a:t>protein truncating variants.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 see a nice enrichment in constrained genes that mimics what we saw with SNVs of around 1.6 (in purple), in line with our expectations.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And a similar enrichment as with PTVs across schizophrenia, autism, and neurodevelopmental gene sets.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these serve as an </a:t>
            </a:r>
            <a:r>
              <a:rPr lang="en-US" u="sng" dirty="0"/>
              <a:t>excellent</a:t>
            </a:r>
            <a:r>
              <a:rPr lang="en-US" dirty="0"/>
              <a:t> positive control and we’re seeing signal exactly where we would expect.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improving upon and going beyond coding SNV analysis, we’re starting to pick up on this additional </a:t>
            </a:r>
            <a:r>
              <a:rPr lang="en-US" u="sng" dirty="0"/>
              <a:t>intronic</a:t>
            </a:r>
            <a:r>
              <a:rPr lang="en-US" dirty="0"/>
              <a:t> signal, which gives us confidence in the viability of using SVs for this kind of analysis that goes beyond the coding space.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Here, we’re considering deletion SV events that </a:t>
            </a:r>
            <a:r>
              <a:rPr lang="en-US" u="sng" dirty="0"/>
              <a:t>only</a:t>
            </a:r>
            <a:r>
              <a:rPr lang="en-US" dirty="0"/>
              <a:t> span </a:t>
            </a:r>
            <a:r>
              <a:rPr lang="en-US" u="none" dirty="0"/>
              <a:t>intronic</a:t>
            </a:r>
            <a:r>
              <a:rPr lang="en-US" dirty="0"/>
              <a:t> regions and once again we’re able to see a similar, general pattern of enrichment.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I want to draw special attention to the constrained gene signal (in purple) </a:t>
            </a:r>
            <a:r>
              <a:rPr lang="en-US" dirty="0" err="1"/>
              <a:t>tha</a:t>
            </a:r>
            <a:r>
              <a:rPr lang="en-US" dirty="0"/>
              <a:t> has an OR hovering above 1.6</a:t>
            </a:r>
          </a:p>
        </p:txBody>
      </p:sp>
    </p:spTree>
    <p:extLst>
      <p:ext uri="{BB962C8B-B14F-4D97-AF65-F5344CB8AC3E}">
        <p14:creationId xmlns:p14="http://schemas.microsoft.com/office/powerpoint/2010/main" val="303136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99117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Lastly, we’re also able to interrogate promoter and 5’ UTR regions using SVs.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we’re considering deletions that have </a:t>
            </a:r>
            <a:r>
              <a:rPr lang="en-US" u="sng" dirty="0"/>
              <a:t>any</a:t>
            </a:r>
            <a:r>
              <a:rPr lang="en-US" dirty="0"/>
              <a:t> overlap with a promoter and a 5’ UTR region</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chose to focus on these regions, since the </a:t>
            </a:r>
            <a:r>
              <a:rPr lang="en-US" u="sng" dirty="0"/>
              <a:t>entire</a:t>
            </a:r>
            <a:r>
              <a:rPr lang="en-US" dirty="0"/>
              <a:t> noncoding space is difficult to understand, and these regions seem to be a sensible, interpretable place to start.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we’re able to see a </a:t>
            </a:r>
            <a:r>
              <a:rPr lang="en-US" u="sng" dirty="0"/>
              <a:t>strong</a:t>
            </a:r>
            <a:r>
              <a:rPr lang="en-US" dirty="0"/>
              <a:t> positive enrichment in constrained genes, as expected for these rare deletions (hovering around 1.2 and 1.6, respectively)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But what I think is more interesting here is the </a:t>
            </a:r>
            <a:r>
              <a:rPr lang="en-US" u="sng" dirty="0"/>
              <a:t>significantly</a:t>
            </a:r>
            <a:r>
              <a:rPr lang="en-US" dirty="0"/>
              <a:t> stronger point estimates for SCZ associated genes in both categories (of around 3.3 and 6.6).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This seems to indicate that </a:t>
            </a:r>
            <a:r>
              <a:rPr lang="en-US" u="sng" dirty="0"/>
              <a:t>noncoding</a:t>
            </a:r>
            <a:r>
              <a:rPr lang="en-US" dirty="0"/>
              <a:t> structural variation, particularly those affecting promoter and UTR regions, could be a useful indicator for teasing out which genes are important for SCZ risk.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704092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Lastly, we’re also able to interrogate promoter and 5’ UTR regions using SVs.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we’re considering deletions that have </a:t>
            </a:r>
            <a:r>
              <a:rPr lang="en-US" u="sng" dirty="0"/>
              <a:t>any</a:t>
            </a:r>
            <a:r>
              <a:rPr lang="en-US" dirty="0"/>
              <a:t> overlap with a promoter and a 5’ UTR region</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chose to focus on these regions, since the </a:t>
            </a:r>
            <a:r>
              <a:rPr lang="en-US" u="sng" dirty="0"/>
              <a:t>entire</a:t>
            </a:r>
            <a:r>
              <a:rPr lang="en-US" dirty="0"/>
              <a:t> noncoding space is difficult to understand, and these regions seem to be a sensible, interpretable place to start.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we’re able to see a </a:t>
            </a:r>
            <a:r>
              <a:rPr lang="en-US" u="sng" dirty="0"/>
              <a:t>strong</a:t>
            </a:r>
            <a:r>
              <a:rPr lang="en-US" dirty="0"/>
              <a:t> positive enrichment in constrained genes, as expected for these rare deletions (hovering around 1.2 and 1.6, respectively)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But what I think is more interesting here is the </a:t>
            </a:r>
            <a:r>
              <a:rPr lang="en-US" u="sng" dirty="0"/>
              <a:t>significantly</a:t>
            </a:r>
            <a:r>
              <a:rPr lang="en-US" dirty="0"/>
              <a:t> stronger point estimates for SCZ associated genes in both categories (of around 3.3 and 6.6).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This seems to indicate that </a:t>
            </a:r>
            <a:r>
              <a:rPr lang="en-US" u="sng" dirty="0"/>
              <a:t>noncoding</a:t>
            </a:r>
            <a:r>
              <a:rPr lang="en-US" dirty="0"/>
              <a:t> structural variation, particularly those affecting promoter and UTR regions, could be a useful indicator for teasing out which genes are important for SCZ risk.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3994114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Lastly, we’re also able to interrogate promoter and 5’ UTR regions using SVs.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we’re considering deletions that have </a:t>
            </a:r>
            <a:r>
              <a:rPr lang="en-US" u="sng" dirty="0"/>
              <a:t>any</a:t>
            </a:r>
            <a:r>
              <a:rPr lang="en-US" dirty="0"/>
              <a:t> overlap with a promoter and a 5’ UTR region</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chose to focus on these regions, since the </a:t>
            </a:r>
            <a:r>
              <a:rPr lang="en-US" u="sng" dirty="0"/>
              <a:t>entire</a:t>
            </a:r>
            <a:r>
              <a:rPr lang="en-US" dirty="0"/>
              <a:t> noncoding space is difficult to understand, and these regions seem to be a sensible, interpretable place to start.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we’re able to see a </a:t>
            </a:r>
            <a:r>
              <a:rPr lang="en-US" u="sng" dirty="0"/>
              <a:t>strong</a:t>
            </a:r>
            <a:r>
              <a:rPr lang="en-US" dirty="0"/>
              <a:t> positive enrichment in constrained genes, as expected for these rare deletions (hovering around 1.2 and 1.6, respectively)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But what I think is more interesting here is the </a:t>
            </a:r>
            <a:r>
              <a:rPr lang="en-US" u="sng" dirty="0"/>
              <a:t>significantly</a:t>
            </a:r>
            <a:r>
              <a:rPr lang="en-US" dirty="0"/>
              <a:t> stronger point estimates for SCZ associated genes in both categories (of around 3.3 and 6.6).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This seems to indicate that </a:t>
            </a:r>
            <a:r>
              <a:rPr lang="en-US" u="sng" dirty="0"/>
              <a:t>noncoding</a:t>
            </a:r>
            <a:r>
              <a:rPr lang="en-US" dirty="0"/>
              <a:t> structural variation, particularly those affecting promoter and UTR regions, could be a useful indicator for teasing out which genes are important for SCZ risk.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33602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simple proof of concept, and to make this idea a little bit more concrete, we find these 5 genes in our dataset that are affected by ultra rare UTR deletions. </a:t>
            </a:r>
          </a:p>
          <a:p>
            <a:r>
              <a:rPr lang="en-US" dirty="0"/>
              <a:t>Comparing these to the previous SCHEMA analysis of schizophrenia exomes, we find that these genes are </a:t>
            </a:r>
            <a:r>
              <a:rPr lang="en-US" u="sng" dirty="0"/>
              <a:t>also</a:t>
            </a:r>
            <a:r>
              <a:rPr lang="en-US" dirty="0"/>
              <a:t> among those determined to be </a:t>
            </a:r>
            <a:r>
              <a:rPr lang="en-US" dirty="0" err="1"/>
              <a:t>bonferoni</a:t>
            </a:r>
            <a:r>
              <a:rPr lang="en-US" dirty="0"/>
              <a:t> FDR significant. </a:t>
            </a:r>
          </a:p>
          <a:p>
            <a:pPr lvl="1"/>
            <a:r>
              <a:rPr lang="en-US" dirty="0"/>
              <a:t>However, had these 5’ UTR deletions been added to the previous SCHEMA exome analysis, these genes </a:t>
            </a:r>
            <a:r>
              <a:rPr lang="en-US" u="sng" dirty="0"/>
              <a:t>could</a:t>
            </a:r>
            <a:r>
              <a:rPr lang="en-US" dirty="0"/>
              <a:t> have been pushed up and reclassified to exome wide significance. </a:t>
            </a:r>
          </a:p>
          <a:p>
            <a:pPr lvl="1"/>
            <a:endParaRPr lang="en-US" dirty="0"/>
          </a:p>
        </p:txBody>
      </p:sp>
    </p:spTree>
    <p:extLst>
      <p:ext uri="{BB962C8B-B14F-4D97-AF65-F5344CB8AC3E}">
        <p14:creationId xmlns:p14="http://schemas.microsoft.com/office/powerpoint/2010/main" val="3531965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Finally, I just wanted to bring back this result that I originally used to motivate the value of using ultra rare SVs over SNVs, particularly when we want to look at </a:t>
            </a:r>
            <a:r>
              <a:rPr lang="en-US" u="sng" dirty="0">
                <a:latin typeface="Open Sans" panose="020B0606030504020204" pitchFamily="34" charset="0"/>
                <a:ea typeface="Open Sans" panose="020B0606030504020204" pitchFamily="34" charset="0"/>
                <a:cs typeface="Open Sans" panose="020B0606030504020204" pitchFamily="34" charset="0"/>
              </a:rPr>
              <a:t>noncoding</a:t>
            </a:r>
            <a:r>
              <a:rPr lang="en-US" dirty="0">
                <a:latin typeface="Open Sans" panose="020B0606030504020204" pitchFamily="34" charset="0"/>
                <a:ea typeface="Open Sans" panose="020B0606030504020204" pitchFamily="34" charset="0"/>
                <a:cs typeface="Open Sans" panose="020B0606030504020204" pitchFamily="34" charset="0"/>
              </a:rPr>
              <a:t> signal, and tie everything together to highlight the direction that we’re hoping to continue building toward.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I think that this result really encapsulates and tells a story of how important SVs are and, in the larger picture, how important WGS is.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Whereas SNVs weren’t able to detect </a:t>
            </a:r>
            <a:r>
              <a:rPr lang="en-US" u="sng" dirty="0">
                <a:effectLst/>
                <a:latin typeface="Open Sans" panose="020B0606030504020204" pitchFamily="34" charset="0"/>
                <a:ea typeface="Open Sans" panose="020B0606030504020204" pitchFamily="34" charset="0"/>
                <a:cs typeface="Open Sans" panose="020B0606030504020204" pitchFamily="34" charset="0"/>
              </a:rPr>
              <a:t>any</a:t>
            </a:r>
            <a:r>
              <a:rPr lang="en-US" u="none" dirty="0">
                <a:effectLst/>
                <a:latin typeface="Open Sans" panose="020B0606030504020204" pitchFamily="34" charset="0"/>
                <a:ea typeface="Open Sans" panose="020B0606030504020204" pitchFamily="34" charset="0"/>
                <a:cs typeface="Open Sans" panose="020B0606030504020204" pitchFamily="34" charset="0"/>
              </a:rPr>
              <a:t> clear positive enrichment</a:t>
            </a:r>
            <a:r>
              <a:rPr lang="en-US" dirty="0">
                <a:effectLst/>
                <a:latin typeface="Open Sans" panose="020B0606030504020204" pitchFamily="34" charset="0"/>
                <a:ea typeface="Open Sans" panose="020B0606030504020204" pitchFamily="34" charset="0"/>
                <a:cs typeface="Open Sans" panose="020B0606030504020204" pitchFamily="34" charset="0"/>
              </a:rPr>
              <a:t> of constraint in noncoding regions, deletion and duplication SVs show a </a:t>
            </a:r>
            <a:r>
              <a:rPr lang="en-US" u="sng" dirty="0">
                <a:effectLst/>
                <a:latin typeface="Open Sans" panose="020B0606030504020204" pitchFamily="34" charset="0"/>
                <a:ea typeface="Open Sans" panose="020B0606030504020204" pitchFamily="34" charset="0"/>
                <a:cs typeface="Open Sans" panose="020B0606030504020204" pitchFamily="34" charset="0"/>
              </a:rPr>
              <a:t>very</a:t>
            </a:r>
            <a:r>
              <a:rPr lang="en-US" dirty="0">
                <a:effectLst/>
                <a:latin typeface="Open Sans" panose="020B0606030504020204" pitchFamily="34" charset="0"/>
                <a:ea typeface="Open Sans" panose="020B0606030504020204" pitchFamily="34" charset="0"/>
                <a:cs typeface="Open Sans" panose="020B0606030504020204" pitchFamily="34" charset="0"/>
              </a:rPr>
              <a:t> different picture – with these point estimates hovering around 2.</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Of course, we’re only able to appreciate this result because of the resolution and scope of WGS when it comes to detecting these types of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And of course, I’ve only </a:t>
            </a:r>
            <a:r>
              <a:rPr lang="en-US" u="sng" dirty="0">
                <a:effectLst/>
                <a:latin typeface="Open Sans" panose="020B0606030504020204" pitchFamily="34" charset="0"/>
                <a:ea typeface="Open Sans" panose="020B0606030504020204" pitchFamily="34" charset="0"/>
                <a:cs typeface="Open Sans" panose="020B0606030504020204" pitchFamily="34" charset="0"/>
              </a:rPr>
              <a:t>briefly</a:t>
            </a:r>
            <a:r>
              <a:rPr lang="en-US" dirty="0">
                <a:effectLst/>
                <a:latin typeface="Open Sans" panose="020B0606030504020204" pitchFamily="34" charset="0"/>
                <a:ea typeface="Open Sans" panose="020B0606030504020204" pitchFamily="34" charset="0"/>
                <a:cs typeface="Open Sans" panose="020B0606030504020204" pitchFamily="34" charset="0"/>
              </a:rPr>
              <a:t> teased this noncoding duplication signal, but there’s certainly a lot more to be uncovered from really refining and digging into these duplication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08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final takeaways. </a:t>
            </a:r>
          </a:p>
          <a:p>
            <a:r>
              <a:rPr lang="en-US" dirty="0"/>
              <a:t>We’ve shown that </a:t>
            </a:r>
            <a:r>
              <a:rPr lang="en-US" u="sng" dirty="0"/>
              <a:t>noncoding</a:t>
            </a:r>
            <a:r>
              <a:rPr lang="en-US" dirty="0"/>
              <a:t> SNVs are far less biologically interpretable compared to SVs</a:t>
            </a:r>
          </a:p>
          <a:p>
            <a:r>
              <a:rPr lang="en-US" dirty="0"/>
              <a:t>In particular, SVs can be used to help identify noncoding constrained regions associated with neuropsychiatric disorders</a:t>
            </a:r>
          </a:p>
          <a:p>
            <a:r>
              <a:rPr lang="en-US" dirty="0"/>
              <a:t>And in this case, we’ve shown an example in which SVs affecting promoters and UTRs could contribute towards schizophrenia risk</a:t>
            </a:r>
          </a:p>
          <a:p>
            <a:pPr lvl="0"/>
            <a:r>
              <a:rPr lang="en-US" dirty="0"/>
              <a:t>All in all, we’ve made a case for the integration and the benefits of SVs in gene discovery </a:t>
            </a:r>
          </a:p>
          <a:p>
            <a:pPr lvl="1"/>
            <a:endParaRPr lang="en-US" dirty="0"/>
          </a:p>
          <a:p>
            <a:pPr lvl="1"/>
            <a:endParaRPr lang="en-US" dirty="0"/>
          </a:p>
        </p:txBody>
      </p:sp>
    </p:spTree>
    <p:extLst>
      <p:ext uri="{BB962C8B-B14F-4D97-AF65-F5344CB8AC3E}">
        <p14:creationId xmlns:p14="http://schemas.microsoft.com/office/powerpoint/2010/main" val="2245398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I'd like to give a huge thank you to Cal, Ben, and Mike for their mentorship. As well as to all of the collaborators and folks involved with the WGSPD consortium. and of course, all of you for your attention. Thank you.</a:t>
            </a:r>
          </a:p>
        </p:txBody>
      </p:sp>
    </p:spTree>
    <p:extLst>
      <p:ext uri="{BB962C8B-B14F-4D97-AF65-F5344CB8AC3E}">
        <p14:creationId xmlns:p14="http://schemas.microsoft.com/office/powerpoint/2010/main" val="2181196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advantages of resolution and scope that comes with WGS compared to WES naturally lend themselves well to characterizing Structural variation (SVs) across the genome in both coding and noncoding regions.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 only that, whereas WES is only able to capture copy number variants (or CNVs), which include DEL, DUP, and MCNVs, WGS is able to capture other SVs </a:t>
            </a:r>
            <a:r>
              <a:rPr lang="en-US" i="1" dirty="0"/>
              <a:t>in addition to</a:t>
            </a:r>
            <a:r>
              <a:rPr lang="en-US" i="0" dirty="0"/>
              <a:t> CNVs. To include insertions, inversion, translocations, and other complex SV.</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Together, this allows WGS to detect 10,000 times more SVs per genome than with WES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SV: genomic rearrangement of &gt; 50 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Important contributor to human disease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408601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Without going into too much detail, SVs were called and annotated using the GATK-SV pipeline</a:t>
            </a:r>
          </a:p>
        </p:txBody>
      </p:sp>
    </p:spTree>
    <p:extLst>
      <p:ext uri="{BB962C8B-B14F-4D97-AF65-F5344CB8AC3E}">
        <p14:creationId xmlns:p14="http://schemas.microsoft.com/office/powerpoint/2010/main" val="174643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of the previous benefits of WGS for SVs becomes a little more concrete here </a:t>
            </a:r>
          </a:p>
          <a:p>
            <a:r>
              <a:rPr lang="en-US" dirty="0"/>
              <a:t>Looking at the distribution of sizes across all SV types (different colors), we see that we have the resolution to confidently detect a range of SVs (sizes along the x axis) and these fall within expectations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09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61353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finally, here’s the distribution of SVs detected stratified by inferred ancestry. It should be clear from the varying number of observations across ancestries that accounting for these diverse populations is extremely important for any similar analyses moving forward.</a:t>
            </a:r>
          </a:p>
          <a:p>
            <a:endParaRPr lang="en-US" dirty="0"/>
          </a:p>
        </p:txBody>
      </p:sp>
    </p:spTree>
    <p:extLst>
      <p:ext uri="{BB962C8B-B14F-4D97-AF65-F5344CB8AC3E}">
        <p14:creationId xmlns:p14="http://schemas.microsoft.com/office/powerpoint/2010/main" val="202328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6221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320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801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In order to make our results a little bit more digestible later, here are the gene sets that we used to </a:t>
            </a:r>
            <a:r>
              <a:rPr lang="en-US" u="sng" dirty="0"/>
              <a:t>focus</a:t>
            </a:r>
            <a:r>
              <a:rPr lang="en-US" dirty="0"/>
              <a:t> and </a:t>
            </a:r>
            <a:r>
              <a:rPr lang="en-US" u="sng" dirty="0"/>
              <a:t>hone</a:t>
            </a:r>
            <a:r>
              <a:rPr lang="en-US" dirty="0"/>
              <a:t> our analysis, all validated in separate studies. </a:t>
            </a:r>
          </a:p>
          <a:p>
            <a:pPr marL="914400" lvl="1" indent="-298450"/>
            <a:r>
              <a:rPr lang="en-US" dirty="0"/>
              <a:t>The constrained gene set is a set of genes that were previously identified to be under </a:t>
            </a:r>
            <a:r>
              <a:rPr lang="en-US" u="sng" dirty="0"/>
              <a:t>strong purifying natural selection </a:t>
            </a:r>
            <a:r>
              <a:rPr lang="en-US" dirty="0"/>
              <a:t>(aka constraint). </a:t>
            </a:r>
          </a:p>
          <a:p>
            <a:pPr marL="914400" lvl="1" indent="-298450"/>
            <a:r>
              <a:rPr lang="en-US" dirty="0"/>
              <a:t>And the schizophrenia, autism spectrum, and neurodevelopmental disorder gene sets were all generated from various meta analyses of large exome consortiums.</a:t>
            </a:r>
          </a:p>
          <a:p>
            <a:pPr marL="914400" lvl="1" indent="-298450"/>
            <a:r>
              <a:rPr lang="en-US" dirty="0"/>
              <a:t>For each of these gene sets, we look at ultra rare variation enrichment in cases compared to controls.</a:t>
            </a:r>
          </a:p>
          <a:p>
            <a:pPr marL="914400" lvl="1" indent="-298450"/>
            <a:endParaRPr lang="en-US" dirty="0"/>
          </a:p>
          <a:p>
            <a:pPr marL="457200" lvl="0" indent="-298450"/>
            <a:endParaRPr lang="en-US" dirty="0"/>
          </a:p>
          <a:p>
            <a:pPr marL="457200" lvl="0" indent="-298450"/>
            <a:r>
              <a:rPr lang="en-US" dirty="0" err="1"/>
              <a:t>pLI</a:t>
            </a:r>
            <a:r>
              <a:rPr lang="en-US" dirty="0"/>
              <a:t> (</a:t>
            </a:r>
            <a:r>
              <a:rPr lang="en-US" dirty="0" err="1"/>
              <a:t>gnomad</a:t>
            </a:r>
            <a:r>
              <a:rPr lang="en-US" dirty="0"/>
              <a:t> probability of being loss of function intolerant) metric &gt; .9 [identified from the analysis of ~60k exomes (</a:t>
            </a:r>
            <a:r>
              <a:rPr lang="en-US" dirty="0" err="1"/>
              <a:t>gnomAD</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[from ~24k schizophrenia cases and ~97k controls (SCHEMA)]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[63k exomes spanning 33 autism cohort]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lvl="0" indent="-298450"/>
            <a:endParaRPr lang="en-US" dirty="0"/>
          </a:p>
          <a:p>
            <a:pPr marL="457200" lvl="0" indent="-298450"/>
            <a:endParaRPr lang="en-US" dirty="0"/>
          </a:p>
          <a:p>
            <a:pPr marL="457200" lvl="0" indent="-298450"/>
            <a:r>
              <a:rPr lang="en-US" dirty="0"/>
              <a:t>For each of these, we conduct a fishers exact test comparing ultra-rare counts between case and controls to arrive at an odds ratio estimate. We defined ultra rare as a MAC &lt; 5, which corresponds to a MAF of &lt; ~1/10%</a:t>
            </a:r>
          </a:p>
          <a:p>
            <a:pPr marL="457200" indent="-298450"/>
            <a:r>
              <a:rPr lang="en-US" dirty="0"/>
              <a:t>both a way to validate and to help narrow our focus to regions and genes of interest WRT our cohort. </a:t>
            </a:r>
          </a:p>
          <a:p>
            <a:pPr marL="914400" lvl="1" indent="-298450"/>
            <a:endParaRPr lang="en-US" dirty="0"/>
          </a:p>
        </p:txBody>
      </p:sp>
    </p:spTree>
    <p:extLst>
      <p:ext uri="{BB962C8B-B14F-4D97-AF65-F5344CB8AC3E}">
        <p14:creationId xmlns:p14="http://schemas.microsoft.com/office/powerpoint/2010/main" val="412725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first thing that we looked at were ultra rare, coding single nucleotide variants (SNVs).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what we saw was an </a:t>
            </a:r>
            <a:r>
              <a:rPr lang="en-US" b="1" dirty="0"/>
              <a:t>expected</a:t>
            </a:r>
            <a:r>
              <a:rPr lang="en-US" dirty="0"/>
              <a:t> enrichment across the board of protein truncating variants (or PTVs) within each of our gene sets of interest.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serves as a </a:t>
            </a:r>
            <a:r>
              <a:rPr lang="en-US" u="sng" dirty="0"/>
              <a:t>really</a:t>
            </a:r>
            <a:r>
              <a:rPr lang="en-US" dirty="0"/>
              <a:t> </a:t>
            </a:r>
            <a:r>
              <a:rPr lang="en-US" u="sng" dirty="0"/>
              <a:t>great</a:t>
            </a:r>
            <a:r>
              <a:rPr lang="en-US" dirty="0"/>
              <a:t> and encouraging positive control, since we’re reaffirming that we </a:t>
            </a:r>
            <a:r>
              <a:rPr lang="en-US" u="sng" dirty="0"/>
              <a:t>can</a:t>
            </a:r>
            <a:r>
              <a:rPr lang="en-US" dirty="0"/>
              <a:t> detect the same sort of effects through </a:t>
            </a:r>
            <a:r>
              <a:rPr lang="en-US" u="sng" dirty="0"/>
              <a:t>genome</a:t>
            </a:r>
            <a:r>
              <a:rPr lang="en-US" u="none" dirty="0"/>
              <a:t> analysis as we’ve seen before in </a:t>
            </a:r>
            <a:r>
              <a:rPr lang="en-US" u="sng" dirty="0"/>
              <a:t>exome</a:t>
            </a:r>
            <a:r>
              <a:rPr lang="en-US" u="none" dirty="0"/>
              <a:t> analysis.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Stepping through each of the results,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 the right, we’re plotting odds ratio estimates and corresponding 95% confidence intervals</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Going one-by-one, we see an enrichment of PTVs disrupting genes that are under constraint (in purple), with an OR estimate of 1.2. </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Similarly, we see an even </a:t>
            </a:r>
            <a:r>
              <a:rPr lang="en-US" u="sng" dirty="0"/>
              <a:t>greater</a:t>
            </a:r>
            <a:r>
              <a:rPr lang="en-US" dirty="0"/>
              <a:t> effect in genes associated with schizophrenia (in blue) with an OR estimate of about 1.5. And this larger effect is most likely due to the specificity of schizophrenia genes in our (largely) schizophrenia affected cohort.</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The remaining autism (in green) and neurodevelopmental (in red) gene sets also show a slightly larger effect compared to constrained genes (of about 1.3 for both) likely due to the genetic overlap between these conditions and our cohort phenotypes.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Lastly, we’ve also included an additional baseline metric that looks at </a:t>
            </a:r>
            <a:r>
              <a:rPr lang="en-US" u="sng" dirty="0"/>
              <a:t>all</a:t>
            </a:r>
            <a:r>
              <a:rPr lang="en-US" dirty="0"/>
              <a:t> genes that were detected (in grey), and this is expected to be something close to 1, which is exactly what we see.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595766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v4">
  <p:cSld name="TITLE_1_1">
    <p:spTree>
      <p:nvGrpSpPr>
        <p:cNvPr id="1" name="Shape 27"/>
        <p:cNvGrpSpPr/>
        <p:nvPr/>
      </p:nvGrpSpPr>
      <p:grpSpPr>
        <a:xfrm>
          <a:off x="0" y="0"/>
          <a:ext cx="0" cy="0"/>
          <a:chOff x="0" y="0"/>
          <a:chExt cx="0" cy="0"/>
        </a:xfrm>
      </p:grpSpPr>
      <p:sp>
        <p:nvSpPr>
          <p:cNvPr id="28" name="Google Shape;28;p5"/>
          <p:cNvSpPr/>
          <p:nvPr/>
        </p:nvSpPr>
        <p:spPr>
          <a:xfrm>
            <a:off x="100" y="0"/>
            <a:ext cx="9144000" cy="297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311700" y="2017988"/>
            <a:ext cx="8520600" cy="88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3800"/>
              <a:buFont typeface="Open Sans"/>
              <a:buNone/>
              <a:defRPr sz="3800" b="1">
                <a:solidFill>
                  <a:schemeClr val="lt1"/>
                </a:solidFill>
                <a:latin typeface="Open Sans"/>
                <a:ea typeface="Open Sans"/>
                <a:cs typeface="Open Sans"/>
                <a:sym typeface="Open Sans"/>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0" name="Google Shape;30;p5"/>
          <p:cNvSpPr txBox="1">
            <a:spLocks noGrp="1"/>
          </p:cNvSpPr>
          <p:nvPr>
            <p:ph type="subTitle" idx="1"/>
          </p:nvPr>
        </p:nvSpPr>
        <p:spPr>
          <a:xfrm>
            <a:off x="311800" y="3108284"/>
            <a:ext cx="8520600" cy="55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006DB6"/>
              </a:buClr>
              <a:buSzPts val="2200"/>
              <a:buFont typeface="Open Sans Light"/>
              <a:buNone/>
              <a:defRPr sz="2200">
                <a:solidFill>
                  <a:srgbClr val="006DB6"/>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1" name="Google Shape;31;p5"/>
          <p:cNvPicPr preferRelativeResize="0"/>
          <p:nvPr/>
        </p:nvPicPr>
        <p:blipFill>
          <a:blip r:embed="rId2">
            <a:alphaModFix/>
          </a:blip>
          <a:stretch>
            <a:fillRect/>
          </a:stretch>
        </p:blipFill>
        <p:spPr>
          <a:xfrm>
            <a:off x="7180200" y="4482575"/>
            <a:ext cx="1838000" cy="539425"/>
          </a:xfrm>
          <a:prstGeom prst="rect">
            <a:avLst/>
          </a:prstGeom>
          <a:noFill/>
          <a:ln>
            <a:noFill/>
          </a:ln>
        </p:spPr>
      </p:pic>
      <p:pic>
        <p:nvPicPr>
          <p:cNvPr id="32" name="Google Shape;32;p5"/>
          <p:cNvPicPr preferRelativeResize="0"/>
          <p:nvPr/>
        </p:nvPicPr>
        <p:blipFill rotWithShape="1">
          <a:blip r:embed="rId3">
            <a:alphaModFix/>
          </a:blip>
          <a:srcRect l="8404" t="30746" r="9277" b="32936"/>
          <a:stretch/>
        </p:blipFill>
        <p:spPr>
          <a:xfrm>
            <a:off x="0" y="4232300"/>
            <a:ext cx="2004454" cy="8844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v2">
  <p:cSld name="CUSTOM_1_1">
    <p:spTree>
      <p:nvGrpSpPr>
        <p:cNvPr id="1" name="Shape 44"/>
        <p:cNvGrpSpPr/>
        <p:nvPr/>
      </p:nvGrpSpPr>
      <p:grpSpPr>
        <a:xfrm>
          <a:off x="0" y="0"/>
          <a:ext cx="0" cy="0"/>
          <a:chOff x="0" y="0"/>
          <a:chExt cx="0" cy="0"/>
        </a:xfrm>
      </p:grpSpPr>
      <p:sp>
        <p:nvSpPr>
          <p:cNvPr id="45" name="Google Shape;45;p9"/>
          <p:cNvSpPr/>
          <p:nvPr/>
        </p:nvSpPr>
        <p:spPr>
          <a:xfrm>
            <a:off x="0" y="0"/>
            <a:ext cx="9144000" cy="124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Font typeface="Open Sans SemiBold"/>
              <a:buNone/>
              <a:defRPr sz="3600">
                <a:solidFill>
                  <a:schemeClr val="lt1"/>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
        <p:nvSpPr>
          <p:cNvPr id="47" name="Google Shape;47;p9"/>
          <p:cNvSpPr txBox="1">
            <a:spLocks noGrp="1"/>
          </p:cNvSpPr>
          <p:nvPr>
            <p:ph type="ctrTitle" idx="2"/>
          </p:nvPr>
        </p:nvSpPr>
        <p:spPr>
          <a:xfrm>
            <a:off x="276150" y="1457450"/>
            <a:ext cx="8591700" cy="465300"/>
          </a:xfrm>
          <a:prstGeom prst="rect">
            <a:avLst/>
          </a:prstGeom>
        </p:spPr>
        <p:txBody>
          <a:bodyPr spcFirstLastPara="1" wrap="square" lIns="91425" tIns="91425" rIns="91425" bIns="91425" anchor="b" anchorCtr="0">
            <a:spAutoFit/>
          </a:bodyPr>
          <a:lstStyle>
            <a:lvl1pPr lvl="0" rtl="0">
              <a:spcBef>
                <a:spcPts val="0"/>
              </a:spcBef>
              <a:spcAft>
                <a:spcPts val="0"/>
              </a:spcAft>
              <a:buClr>
                <a:schemeClr val="lt2"/>
              </a:buClr>
              <a:buSzPts val="2200"/>
              <a:buFont typeface="Open Sans"/>
              <a:buNone/>
              <a:defRPr sz="2200">
                <a:solidFill>
                  <a:schemeClr val="lt2"/>
                </a:solidFill>
                <a:latin typeface="Open Sans"/>
                <a:ea typeface="Open Sans"/>
                <a:cs typeface="Open Sans"/>
                <a:sym typeface="Open Sans"/>
              </a:defRPr>
            </a:lvl1pPr>
            <a:lvl2pPr lvl="1" rtl="0">
              <a:spcBef>
                <a:spcPts val="0"/>
              </a:spcBef>
              <a:spcAft>
                <a:spcPts val="0"/>
              </a:spcAft>
              <a:buSzPts val="1800"/>
              <a:buFont typeface="Open Sans Light"/>
              <a:buNone/>
              <a:defRPr sz="1800">
                <a:latin typeface="Open Sans Light"/>
                <a:ea typeface="Open Sans Light"/>
                <a:cs typeface="Open Sans Light"/>
                <a:sym typeface="Open Sans Light"/>
              </a:defRPr>
            </a:lvl2pPr>
            <a:lvl3pPr lvl="2" rtl="0">
              <a:spcBef>
                <a:spcPts val="0"/>
              </a:spcBef>
              <a:spcAft>
                <a:spcPts val="0"/>
              </a:spcAft>
              <a:buSzPts val="1800"/>
              <a:buFont typeface="Open Sans Light"/>
              <a:buNone/>
              <a:defRPr sz="1800">
                <a:latin typeface="Open Sans Light"/>
                <a:ea typeface="Open Sans Light"/>
                <a:cs typeface="Open Sans Light"/>
                <a:sym typeface="Open Sans Light"/>
              </a:defRPr>
            </a:lvl3pPr>
            <a:lvl4pPr lvl="3" rtl="0">
              <a:spcBef>
                <a:spcPts val="0"/>
              </a:spcBef>
              <a:spcAft>
                <a:spcPts val="0"/>
              </a:spcAft>
              <a:buSzPts val="1800"/>
              <a:buFont typeface="Open Sans Light"/>
              <a:buNone/>
              <a:defRPr sz="1800">
                <a:latin typeface="Open Sans Light"/>
                <a:ea typeface="Open Sans Light"/>
                <a:cs typeface="Open Sans Light"/>
                <a:sym typeface="Open Sans Light"/>
              </a:defRPr>
            </a:lvl4pPr>
            <a:lvl5pPr lvl="4" rtl="0">
              <a:spcBef>
                <a:spcPts val="0"/>
              </a:spcBef>
              <a:spcAft>
                <a:spcPts val="0"/>
              </a:spcAft>
              <a:buSzPts val="1800"/>
              <a:buFont typeface="Open Sans Light"/>
              <a:buNone/>
              <a:defRPr sz="1800">
                <a:latin typeface="Open Sans Light"/>
                <a:ea typeface="Open Sans Light"/>
                <a:cs typeface="Open Sans Light"/>
                <a:sym typeface="Open Sans Light"/>
              </a:defRPr>
            </a:lvl5pPr>
            <a:lvl6pPr lvl="5" rtl="0">
              <a:spcBef>
                <a:spcPts val="0"/>
              </a:spcBef>
              <a:spcAft>
                <a:spcPts val="0"/>
              </a:spcAft>
              <a:buSzPts val="1800"/>
              <a:buFont typeface="Open Sans Light"/>
              <a:buNone/>
              <a:defRPr sz="1800">
                <a:latin typeface="Open Sans Light"/>
                <a:ea typeface="Open Sans Light"/>
                <a:cs typeface="Open Sans Light"/>
                <a:sym typeface="Open Sans Light"/>
              </a:defRPr>
            </a:lvl6pPr>
            <a:lvl7pPr lvl="6" rtl="0">
              <a:spcBef>
                <a:spcPts val="0"/>
              </a:spcBef>
              <a:spcAft>
                <a:spcPts val="0"/>
              </a:spcAft>
              <a:buSzPts val="1800"/>
              <a:buFont typeface="Open Sans Light"/>
              <a:buNone/>
              <a:defRPr sz="1800">
                <a:latin typeface="Open Sans Light"/>
                <a:ea typeface="Open Sans Light"/>
                <a:cs typeface="Open Sans Light"/>
                <a:sym typeface="Open Sans Light"/>
              </a:defRPr>
            </a:lvl7pPr>
            <a:lvl8pPr lvl="7" rtl="0">
              <a:spcBef>
                <a:spcPts val="0"/>
              </a:spcBef>
              <a:spcAft>
                <a:spcPts val="0"/>
              </a:spcAft>
              <a:buSzPts val="1800"/>
              <a:buFont typeface="Open Sans Light"/>
              <a:buNone/>
              <a:defRPr sz="1800">
                <a:latin typeface="Open Sans Light"/>
                <a:ea typeface="Open Sans Light"/>
                <a:cs typeface="Open Sans Light"/>
                <a:sym typeface="Open Sans Light"/>
              </a:defRPr>
            </a:lvl8pPr>
            <a:lvl9pPr lvl="8" rtl="0">
              <a:spcBef>
                <a:spcPts val="0"/>
              </a:spcBef>
              <a:spcAft>
                <a:spcPts val="0"/>
              </a:spcAft>
              <a:buSzPts val="1800"/>
              <a:buFont typeface="Open Sans Light"/>
              <a:buNone/>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with Title">
  <p:cSld name="Blank Slide with Title">
    <p:spTree>
      <p:nvGrpSpPr>
        <p:cNvPr id="1" name="Shape 42"/>
        <p:cNvGrpSpPr/>
        <p:nvPr/>
      </p:nvGrpSpPr>
      <p:grpSpPr>
        <a:xfrm>
          <a:off x="0" y="0"/>
          <a:ext cx="0" cy="0"/>
          <a:chOff x="0" y="0"/>
          <a:chExt cx="0" cy="0"/>
        </a:xfrm>
      </p:grpSpPr>
      <p:sp>
        <p:nvSpPr>
          <p:cNvPr id="43" name="Google Shape;43;p8"/>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dk2"/>
              </a:buClr>
              <a:buSzPts val="3600"/>
              <a:buFont typeface="Open Sans SemiBold"/>
              <a:buNone/>
              <a:defRPr sz="3600">
                <a:solidFill>
                  <a:schemeClr val="dk2"/>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Tree>
    <p:extLst>
      <p:ext uri="{BB962C8B-B14F-4D97-AF65-F5344CB8AC3E}">
        <p14:creationId xmlns:p14="http://schemas.microsoft.com/office/powerpoint/2010/main" val="537158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79513" y="1311965"/>
            <a:ext cx="9000877" cy="1590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Structural variation of 30,659 bipolar and schizophrenia patients identifies novel genetic insights</a:t>
            </a:r>
            <a:endPar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7;p14"/>
          <p:cNvSpPr txBox="1">
            <a:spLocks noGrp="1"/>
          </p:cNvSpPr>
          <p:nvPr>
            <p:ph type="subTitle" idx="1"/>
          </p:nvPr>
        </p:nvSpPr>
        <p:spPr>
          <a:xfrm>
            <a:off x="79513" y="3108282"/>
            <a:ext cx="9000877" cy="1805623"/>
          </a:xfrm>
          <a:prstGeom prst="rect">
            <a:avLst/>
          </a:prstGeom>
        </p:spPr>
        <p:txBody>
          <a:bodyPr spcFirstLastPara="1" wrap="square" lIns="91425" tIns="91425" rIns="91425" bIns="91425" anchor="t" anchorCtr="0">
            <a:normAutofit fontScale="40000" lnSpcReduction="20000"/>
          </a:bodyPr>
          <a:lstStyle/>
          <a:p>
            <a:pPr marL="0" lvl="0" indent="0" algn="ctr" rtl="0">
              <a:lnSpc>
                <a:spcPct val="170000"/>
              </a:lnSpc>
              <a:spcBef>
                <a:spcPts val="0"/>
              </a:spcBef>
              <a:spcAft>
                <a:spcPts val="0"/>
              </a:spcAft>
              <a:buNone/>
            </a:pPr>
            <a:r>
              <a:rPr lang="en" sz="5000" b="1" dirty="0"/>
              <a:t>Robert Ye</a:t>
            </a:r>
          </a:p>
          <a:p>
            <a:pPr marL="0" lvl="0" indent="0" algn="ctr" rtl="0">
              <a:lnSpc>
                <a:spcPct val="170000"/>
              </a:lnSpc>
              <a:spcBef>
                <a:spcPts val="0"/>
              </a:spcBef>
              <a:spcAft>
                <a:spcPts val="0"/>
              </a:spcAft>
              <a:buNone/>
            </a:pPr>
            <a:r>
              <a:rPr lang="en-US" sz="4500" i="1" dirty="0"/>
              <a:t>On behalf of the Whole Genome Sequencing for Psychiatric Disorders Consortium (WGSPD)</a:t>
            </a:r>
          </a:p>
          <a:p>
            <a:pPr marL="0" lvl="0" indent="0" algn="ctr" rtl="0">
              <a:lnSpc>
                <a:spcPct val="170000"/>
              </a:lnSpc>
              <a:spcBef>
                <a:spcPts val="0"/>
              </a:spcBef>
              <a:spcAft>
                <a:spcPts val="0"/>
              </a:spcAft>
              <a:buNone/>
            </a:pPr>
            <a:r>
              <a:rPr lang="en-US" sz="3500" dirty="0"/>
              <a:t>Neale and </a:t>
            </a:r>
            <a:r>
              <a:rPr lang="en-US" sz="3500" dirty="0" err="1"/>
              <a:t>Talkowski</a:t>
            </a:r>
            <a:r>
              <a:rPr lang="en-US" sz="3500" dirty="0"/>
              <a:t> Labs</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338623"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429236"/>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synonymous variants in constrained and neuropsychiatric genes</a:t>
              </a:r>
            </a:p>
          </p:txBody>
        </p:sp>
      </p:grpSp>
      <p:grpSp>
        <p:nvGrpSpPr>
          <p:cNvPr id="51" name="Group 50">
            <a:extLst>
              <a:ext uri="{FF2B5EF4-FFF2-40B4-BE49-F238E27FC236}">
                <a16:creationId xmlns:a16="http://schemas.microsoft.com/office/drawing/2014/main" id="{7DBE05AF-2AD7-9371-7B8F-2F73FC53D6F2}"/>
              </a:ext>
            </a:extLst>
          </p:cNvPr>
          <p:cNvGrpSpPr/>
          <p:nvPr/>
        </p:nvGrpSpPr>
        <p:grpSpPr>
          <a:xfrm>
            <a:off x="3515586" y="239585"/>
            <a:ext cx="5194398" cy="3723996"/>
            <a:chOff x="3232269" y="82331"/>
            <a:chExt cx="5194398" cy="3723996"/>
          </a:xfrm>
        </p:grpSpPr>
        <p:grpSp>
          <p:nvGrpSpPr>
            <p:cNvPr id="50" name="Group 49">
              <a:extLst>
                <a:ext uri="{FF2B5EF4-FFF2-40B4-BE49-F238E27FC236}">
                  <a16:creationId xmlns:a16="http://schemas.microsoft.com/office/drawing/2014/main" id="{F1F7E80D-7206-6581-BA08-6E523286FD25}"/>
                </a:ext>
              </a:extLst>
            </p:cNvPr>
            <p:cNvGrpSpPr/>
            <p:nvPr/>
          </p:nvGrpSpPr>
          <p:grpSpPr>
            <a:xfrm>
              <a:off x="3749567" y="499409"/>
              <a:ext cx="4677100" cy="3306918"/>
              <a:chOff x="3749567" y="499409"/>
              <a:chExt cx="4677100" cy="3306918"/>
            </a:xfrm>
          </p:grpSpPr>
          <p:pic>
            <p:nvPicPr>
              <p:cNvPr id="43" name="Picture 42" descr="A graph with colorful squares and dots&#10;&#10;Description automatically generated">
                <a:extLst>
                  <a:ext uri="{FF2B5EF4-FFF2-40B4-BE49-F238E27FC236}">
                    <a16:creationId xmlns:a16="http://schemas.microsoft.com/office/drawing/2014/main" id="{BEBBBCF7-6E70-D75C-5258-8C10EFEB45CB}"/>
                  </a:ext>
                </a:extLst>
              </p:cNvPr>
              <p:cNvPicPr>
                <a:picLocks noChangeAspect="1"/>
              </p:cNvPicPr>
              <p:nvPr/>
            </p:nvPicPr>
            <p:blipFill rotWithShape="1">
              <a:blip r:embed="rId3"/>
              <a:srcRect l="11381" t="12279"/>
              <a:stretch/>
            </p:blipFill>
            <p:spPr>
              <a:xfrm>
                <a:off x="3749567" y="499409"/>
                <a:ext cx="4677100" cy="3306918"/>
              </a:xfrm>
              <a:prstGeom prst="rect">
                <a:avLst/>
              </a:prstGeom>
            </p:spPr>
          </p:pic>
          <p:sp>
            <p:nvSpPr>
              <p:cNvPr id="48" name="TextBox 47">
                <a:extLst>
                  <a:ext uri="{FF2B5EF4-FFF2-40B4-BE49-F238E27FC236}">
                    <a16:creationId xmlns:a16="http://schemas.microsoft.com/office/drawing/2014/main" id="{5EA538C1-50DF-E607-719B-39960967E49B}"/>
                  </a:ext>
                </a:extLst>
              </p:cNvPr>
              <p:cNvSpPr txBox="1"/>
              <p:nvPr/>
            </p:nvSpPr>
            <p:spPr>
              <a:xfrm>
                <a:off x="5609123" y="2639703"/>
                <a:ext cx="532518" cy="307777"/>
              </a:xfrm>
              <a:prstGeom prst="rect">
                <a:avLst/>
              </a:prstGeom>
              <a:noFill/>
            </p:spPr>
            <p:txBody>
              <a:bodyPr wrap="none" rtlCol="0">
                <a:spAutoFit/>
              </a:bodyPr>
              <a:lstStyle/>
              <a:p>
                <a:r>
                  <a:rPr lang="en-US" dirty="0">
                    <a:solidFill>
                      <a:srgbClr val="999999"/>
                    </a:solidFill>
                  </a:rPr>
                  <a:t>1.00</a:t>
                </a:r>
              </a:p>
            </p:txBody>
          </p:sp>
          <p:sp>
            <p:nvSpPr>
              <p:cNvPr id="49" name="TextBox 48">
                <a:extLst>
                  <a:ext uri="{FF2B5EF4-FFF2-40B4-BE49-F238E27FC236}">
                    <a16:creationId xmlns:a16="http://schemas.microsoft.com/office/drawing/2014/main" id="{C04473D3-58C3-29CB-CB3D-B516660BC495}"/>
                  </a:ext>
                </a:extLst>
              </p:cNvPr>
              <p:cNvSpPr txBox="1"/>
              <p:nvPr/>
            </p:nvSpPr>
            <p:spPr>
              <a:xfrm>
                <a:off x="5657827" y="1437577"/>
                <a:ext cx="532518" cy="307777"/>
              </a:xfrm>
              <a:prstGeom prst="rect">
                <a:avLst/>
              </a:prstGeom>
              <a:noFill/>
            </p:spPr>
            <p:txBody>
              <a:bodyPr wrap="none" rtlCol="0">
                <a:spAutoFit/>
              </a:bodyPr>
              <a:lstStyle/>
              <a:p>
                <a:r>
                  <a:rPr lang="en-US" dirty="0">
                    <a:solidFill>
                      <a:srgbClr val="999999"/>
                    </a:solidFill>
                  </a:rPr>
                  <a:t>1.02</a:t>
                </a:r>
              </a:p>
            </p:txBody>
          </p:sp>
        </p:grpSp>
        <p:grpSp>
          <p:nvGrpSpPr>
            <p:cNvPr id="17" name="Group 16">
              <a:extLst>
                <a:ext uri="{FF2B5EF4-FFF2-40B4-BE49-F238E27FC236}">
                  <a16:creationId xmlns:a16="http://schemas.microsoft.com/office/drawing/2014/main" id="{ABCD2AD8-3A60-7261-139F-ED9CC1A1D0E3}"/>
                </a:ext>
              </a:extLst>
            </p:cNvPr>
            <p:cNvGrpSpPr/>
            <p:nvPr/>
          </p:nvGrpSpPr>
          <p:grpSpPr>
            <a:xfrm>
              <a:off x="3232269" y="82331"/>
              <a:ext cx="5072888" cy="3650111"/>
              <a:chOff x="3337369" y="82331"/>
              <a:chExt cx="5072888" cy="3650111"/>
            </a:xfrm>
          </p:grpSpPr>
          <p:grpSp>
            <p:nvGrpSpPr>
              <p:cNvPr id="18" name="Group 17">
                <a:extLst>
                  <a:ext uri="{FF2B5EF4-FFF2-40B4-BE49-F238E27FC236}">
                    <a16:creationId xmlns:a16="http://schemas.microsoft.com/office/drawing/2014/main" id="{0C4649EF-E245-4E8D-407B-DF4BF53721D0}"/>
                  </a:ext>
                </a:extLst>
              </p:cNvPr>
              <p:cNvGrpSpPr/>
              <p:nvPr/>
            </p:nvGrpSpPr>
            <p:grpSpPr>
              <a:xfrm>
                <a:off x="3337369" y="82331"/>
                <a:ext cx="5072888" cy="3650111"/>
                <a:chOff x="3337369" y="82331"/>
                <a:chExt cx="5072888" cy="3650111"/>
              </a:xfrm>
            </p:grpSpPr>
            <p:grpSp>
              <p:nvGrpSpPr>
                <p:cNvPr id="25" name="Group 24">
                  <a:extLst>
                    <a:ext uri="{FF2B5EF4-FFF2-40B4-BE49-F238E27FC236}">
                      <a16:creationId xmlns:a16="http://schemas.microsoft.com/office/drawing/2014/main" id="{A102041E-0A4B-DC1A-DE76-4258EEC0CF81}"/>
                    </a:ext>
                  </a:extLst>
                </p:cNvPr>
                <p:cNvGrpSpPr/>
                <p:nvPr/>
              </p:nvGrpSpPr>
              <p:grpSpPr>
                <a:xfrm>
                  <a:off x="3337369" y="82331"/>
                  <a:ext cx="4905542" cy="3650111"/>
                  <a:chOff x="3337369" y="82331"/>
                  <a:chExt cx="4905542" cy="3650111"/>
                </a:xfrm>
              </p:grpSpPr>
              <p:grpSp>
                <p:nvGrpSpPr>
                  <p:cNvPr id="32" name="Group 31">
                    <a:extLst>
                      <a:ext uri="{FF2B5EF4-FFF2-40B4-BE49-F238E27FC236}">
                        <a16:creationId xmlns:a16="http://schemas.microsoft.com/office/drawing/2014/main" id="{4FC0EA09-083A-69A3-24DB-A98C3A8236C3}"/>
                      </a:ext>
                    </a:extLst>
                  </p:cNvPr>
                  <p:cNvGrpSpPr/>
                  <p:nvPr/>
                </p:nvGrpSpPr>
                <p:grpSpPr>
                  <a:xfrm>
                    <a:off x="4572001" y="82331"/>
                    <a:ext cx="3670910" cy="3650111"/>
                    <a:chOff x="4572001" y="475448"/>
                    <a:chExt cx="3670910" cy="3650111"/>
                  </a:xfrm>
                </p:grpSpPr>
                <p:sp>
                  <p:nvSpPr>
                    <p:cNvPr id="35" name="TextBox 34">
                      <a:extLst>
                        <a:ext uri="{FF2B5EF4-FFF2-40B4-BE49-F238E27FC236}">
                          <a16:creationId xmlns:a16="http://schemas.microsoft.com/office/drawing/2014/main" id="{065448D0-799E-1B4C-9475-D69929B13A60}"/>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SNVs</a:t>
                      </a:r>
                    </a:p>
                  </p:txBody>
                </p:sp>
                <p:sp>
                  <p:nvSpPr>
                    <p:cNvPr id="37" name="TextBox 36">
                      <a:extLst>
                        <a:ext uri="{FF2B5EF4-FFF2-40B4-BE49-F238E27FC236}">
                          <a16:creationId xmlns:a16="http://schemas.microsoft.com/office/drawing/2014/main" id="{9BE820F4-3F55-688C-8C35-C86E9F9FFE69}"/>
                        </a:ext>
                      </a:extLst>
                    </p:cNvPr>
                    <p:cNvSpPr txBox="1"/>
                    <p:nvPr/>
                  </p:nvSpPr>
                  <p:spPr>
                    <a:xfrm>
                      <a:off x="5104589" y="3787005"/>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3" name="TextBox 32">
                    <a:extLst>
                      <a:ext uri="{FF2B5EF4-FFF2-40B4-BE49-F238E27FC236}">
                        <a16:creationId xmlns:a16="http://schemas.microsoft.com/office/drawing/2014/main" id="{D0D9EF15-77E3-56D3-CD30-AFE4E7BB6764}"/>
                      </a:ext>
                    </a:extLst>
                  </p:cNvPr>
                  <p:cNvSpPr txBox="1"/>
                  <p:nvPr/>
                </p:nvSpPr>
                <p:spPr>
                  <a:xfrm>
                    <a:off x="3337369" y="697000"/>
                    <a:ext cx="1434666" cy="1077218"/>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Protein Truncating Variants (PTVs)</a:t>
                    </a:r>
                  </a:p>
                </p:txBody>
              </p:sp>
              <p:sp>
                <p:nvSpPr>
                  <p:cNvPr id="34" name="TextBox 33">
                    <a:extLst>
                      <a:ext uri="{FF2B5EF4-FFF2-40B4-BE49-F238E27FC236}">
                        <a16:creationId xmlns:a16="http://schemas.microsoft.com/office/drawing/2014/main" id="{2AAF952E-395B-EC81-E22C-6174E4823329}"/>
                      </a:ext>
                    </a:extLst>
                  </p:cNvPr>
                  <p:cNvSpPr txBox="1"/>
                  <p:nvPr/>
                </p:nvSpPr>
                <p:spPr>
                  <a:xfrm>
                    <a:off x="3340352" y="2115259"/>
                    <a:ext cx="1434666" cy="584775"/>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Synonymous Variants </a:t>
                    </a:r>
                  </a:p>
                </p:txBody>
              </p:sp>
            </p:grpSp>
            <p:sp>
              <p:nvSpPr>
                <p:cNvPr id="26" name="TextBox 25">
                  <a:extLst>
                    <a:ext uri="{FF2B5EF4-FFF2-40B4-BE49-F238E27FC236}">
                      <a16:creationId xmlns:a16="http://schemas.microsoft.com/office/drawing/2014/main" id="{FE16FBBC-8144-8C94-AFD9-6FF9566D9DAC}"/>
                    </a:ext>
                  </a:extLst>
                </p:cNvPr>
                <p:cNvSpPr txBox="1"/>
                <p:nvPr/>
              </p:nvSpPr>
              <p:spPr>
                <a:xfrm>
                  <a:off x="6172866" y="713109"/>
                  <a:ext cx="532518" cy="307777"/>
                </a:xfrm>
                <a:prstGeom prst="rect">
                  <a:avLst/>
                </a:prstGeom>
                <a:noFill/>
              </p:spPr>
              <p:txBody>
                <a:bodyPr wrap="none" rtlCol="0">
                  <a:spAutoFit/>
                </a:bodyPr>
                <a:lstStyle/>
                <a:p>
                  <a:r>
                    <a:rPr lang="en-US" dirty="0">
                      <a:solidFill>
                        <a:srgbClr val="C77CFF"/>
                      </a:solidFill>
                    </a:rPr>
                    <a:t>1.20</a:t>
                  </a:r>
                </a:p>
              </p:txBody>
            </p:sp>
            <p:sp>
              <p:nvSpPr>
                <p:cNvPr id="29" name="TextBox 28">
                  <a:extLst>
                    <a:ext uri="{FF2B5EF4-FFF2-40B4-BE49-F238E27FC236}">
                      <a16:creationId xmlns:a16="http://schemas.microsoft.com/office/drawing/2014/main" id="{C9C80481-5FFC-DD0A-C8A4-063618835884}"/>
                    </a:ext>
                  </a:extLst>
                </p:cNvPr>
                <p:cNvSpPr txBox="1"/>
                <p:nvPr/>
              </p:nvSpPr>
              <p:spPr>
                <a:xfrm>
                  <a:off x="7877739" y="897419"/>
                  <a:ext cx="532518" cy="307777"/>
                </a:xfrm>
                <a:prstGeom prst="rect">
                  <a:avLst/>
                </a:prstGeom>
                <a:noFill/>
              </p:spPr>
              <p:txBody>
                <a:bodyPr wrap="none" rtlCol="0">
                  <a:spAutoFit/>
                </a:bodyPr>
                <a:lstStyle/>
                <a:p>
                  <a:r>
                    <a:rPr lang="en-US" dirty="0">
                      <a:solidFill>
                        <a:srgbClr val="00BEC4"/>
                      </a:solidFill>
                    </a:rPr>
                    <a:t>1.53</a:t>
                  </a:r>
                </a:p>
              </p:txBody>
            </p:sp>
            <p:sp>
              <p:nvSpPr>
                <p:cNvPr id="30" name="TextBox 29">
                  <a:extLst>
                    <a:ext uri="{FF2B5EF4-FFF2-40B4-BE49-F238E27FC236}">
                      <a16:creationId xmlns:a16="http://schemas.microsoft.com/office/drawing/2014/main" id="{373FA10C-9146-A9E4-5AEB-B53457E9C19C}"/>
                    </a:ext>
                  </a:extLst>
                </p:cNvPr>
                <p:cNvSpPr txBox="1"/>
                <p:nvPr/>
              </p:nvSpPr>
              <p:spPr>
                <a:xfrm>
                  <a:off x="7267188" y="1081721"/>
                  <a:ext cx="532518" cy="307777"/>
                </a:xfrm>
                <a:prstGeom prst="rect">
                  <a:avLst/>
                </a:prstGeom>
                <a:noFill/>
              </p:spPr>
              <p:txBody>
                <a:bodyPr wrap="none" rtlCol="0">
                  <a:spAutoFit/>
                </a:bodyPr>
                <a:lstStyle/>
                <a:p>
                  <a:r>
                    <a:rPr lang="en-US" dirty="0">
                      <a:solidFill>
                        <a:srgbClr val="7CAF00"/>
                      </a:solidFill>
                    </a:rPr>
                    <a:t>1.33</a:t>
                  </a:r>
                </a:p>
              </p:txBody>
            </p:sp>
            <p:sp>
              <p:nvSpPr>
                <p:cNvPr id="31" name="TextBox 30">
                  <a:extLst>
                    <a:ext uri="{FF2B5EF4-FFF2-40B4-BE49-F238E27FC236}">
                      <a16:creationId xmlns:a16="http://schemas.microsoft.com/office/drawing/2014/main" id="{553C7803-9A7D-D7A7-C341-020DAF3D53B4}"/>
                    </a:ext>
                  </a:extLst>
                </p:cNvPr>
                <p:cNvSpPr txBox="1"/>
                <p:nvPr/>
              </p:nvSpPr>
              <p:spPr>
                <a:xfrm>
                  <a:off x="6706389" y="1254464"/>
                  <a:ext cx="532518" cy="307777"/>
                </a:xfrm>
                <a:prstGeom prst="rect">
                  <a:avLst/>
                </a:prstGeom>
                <a:noFill/>
              </p:spPr>
              <p:txBody>
                <a:bodyPr wrap="none" rtlCol="0">
                  <a:spAutoFit/>
                </a:bodyPr>
                <a:lstStyle/>
                <a:p>
                  <a:r>
                    <a:rPr lang="en-US" dirty="0">
                      <a:solidFill>
                        <a:srgbClr val="F9766E"/>
                      </a:solidFill>
                    </a:rPr>
                    <a:t>1.35</a:t>
                  </a:r>
                </a:p>
              </p:txBody>
            </p:sp>
          </p:grpSp>
          <p:grpSp>
            <p:nvGrpSpPr>
              <p:cNvPr id="20" name="Group 19">
                <a:extLst>
                  <a:ext uri="{FF2B5EF4-FFF2-40B4-BE49-F238E27FC236}">
                    <a16:creationId xmlns:a16="http://schemas.microsoft.com/office/drawing/2014/main" id="{9FF9D784-3CDA-8BB9-F096-988E684EA7CA}"/>
                  </a:ext>
                </a:extLst>
              </p:cNvPr>
              <p:cNvGrpSpPr/>
              <p:nvPr/>
            </p:nvGrpSpPr>
            <p:grpSpPr>
              <a:xfrm>
                <a:off x="5704796" y="1910190"/>
                <a:ext cx="798777" cy="847367"/>
                <a:chOff x="5704796" y="1910190"/>
                <a:chExt cx="798777" cy="847367"/>
              </a:xfrm>
            </p:grpSpPr>
            <p:sp>
              <p:nvSpPr>
                <p:cNvPr id="21" name="TextBox 20">
                  <a:extLst>
                    <a:ext uri="{FF2B5EF4-FFF2-40B4-BE49-F238E27FC236}">
                      <a16:creationId xmlns:a16="http://schemas.microsoft.com/office/drawing/2014/main" id="{D2DDEFC8-BD2A-2706-3BE0-E39250A89E8C}"/>
                    </a:ext>
                  </a:extLst>
                </p:cNvPr>
                <p:cNvSpPr txBox="1"/>
                <p:nvPr/>
              </p:nvSpPr>
              <p:spPr>
                <a:xfrm>
                  <a:off x="5714223" y="1910190"/>
                  <a:ext cx="532518" cy="307777"/>
                </a:xfrm>
                <a:prstGeom prst="rect">
                  <a:avLst/>
                </a:prstGeom>
                <a:noFill/>
              </p:spPr>
              <p:txBody>
                <a:bodyPr wrap="none" rtlCol="0">
                  <a:spAutoFit/>
                </a:bodyPr>
                <a:lstStyle/>
                <a:p>
                  <a:r>
                    <a:rPr lang="en-US" dirty="0">
                      <a:solidFill>
                        <a:srgbClr val="C77CFF"/>
                      </a:solidFill>
                    </a:rPr>
                    <a:t>0.99</a:t>
                  </a:r>
                </a:p>
              </p:txBody>
            </p:sp>
            <p:sp>
              <p:nvSpPr>
                <p:cNvPr id="22" name="TextBox 21">
                  <a:extLst>
                    <a:ext uri="{FF2B5EF4-FFF2-40B4-BE49-F238E27FC236}">
                      <a16:creationId xmlns:a16="http://schemas.microsoft.com/office/drawing/2014/main" id="{22847B4B-6D4F-D484-E4CA-FA1DA529DB40}"/>
                    </a:ext>
                  </a:extLst>
                </p:cNvPr>
                <p:cNvSpPr txBox="1"/>
                <p:nvPr/>
              </p:nvSpPr>
              <p:spPr>
                <a:xfrm>
                  <a:off x="5704796" y="2100974"/>
                  <a:ext cx="532518" cy="307777"/>
                </a:xfrm>
                <a:prstGeom prst="rect">
                  <a:avLst/>
                </a:prstGeom>
                <a:noFill/>
              </p:spPr>
              <p:txBody>
                <a:bodyPr wrap="none" rtlCol="0">
                  <a:spAutoFit/>
                </a:bodyPr>
                <a:lstStyle/>
                <a:p>
                  <a:r>
                    <a:rPr lang="en-US" dirty="0">
                      <a:solidFill>
                        <a:srgbClr val="00BEC4"/>
                      </a:solidFill>
                    </a:rPr>
                    <a:t>0.94</a:t>
                  </a:r>
                </a:p>
              </p:txBody>
            </p:sp>
            <p:sp>
              <p:nvSpPr>
                <p:cNvPr id="23" name="TextBox 22">
                  <a:extLst>
                    <a:ext uri="{FF2B5EF4-FFF2-40B4-BE49-F238E27FC236}">
                      <a16:creationId xmlns:a16="http://schemas.microsoft.com/office/drawing/2014/main" id="{B931C9CE-8664-AA1C-6CDC-7CBB0E61414F}"/>
                    </a:ext>
                  </a:extLst>
                </p:cNvPr>
                <p:cNvSpPr txBox="1"/>
                <p:nvPr/>
              </p:nvSpPr>
              <p:spPr>
                <a:xfrm>
                  <a:off x="5962293" y="2272256"/>
                  <a:ext cx="532518" cy="307777"/>
                </a:xfrm>
                <a:prstGeom prst="rect">
                  <a:avLst/>
                </a:prstGeom>
                <a:noFill/>
              </p:spPr>
              <p:txBody>
                <a:bodyPr wrap="none" rtlCol="0">
                  <a:spAutoFit/>
                </a:bodyPr>
                <a:lstStyle/>
                <a:p>
                  <a:r>
                    <a:rPr lang="en-US" dirty="0">
                      <a:solidFill>
                        <a:srgbClr val="7CAF00"/>
                      </a:solidFill>
                    </a:rPr>
                    <a:t>1.09</a:t>
                  </a:r>
                </a:p>
              </p:txBody>
            </p:sp>
            <p:sp>
              <p:nvSpPr>
                <p:cNvPr id="24" name="TextBox 23">
                  <a:extLst>
                    <a:ext uri="{FF2B5EF4-FFF2-40B4-BE49-F238E27FC236}">
                      <a16:creationId xmlns:a16="http://schemas.microsoft.com/office/drawing/2014/main" id="{EC0AD2BF-5C97-6B28-01A4-1ACB7EE5FA39}"/>
                    </a:ext>
                  </a:extLst>
                </p:cNvPr>
                <p:cNvSpPr txBox="1"/>
                <p:nvPr/>
              </p:nvSpPr>
              <p:spPr>
                <a:xfrm>
                  <a:off x="5971055" y="2449780"/>
                  <a:ext cx="532518" cy="307777"/>
                </a:xfrm>
                <a:prstGeom prst="rect">
                  <a:avLst/>
                </a:prstGeom>
                <a:noFill/>
              </p:spPr>
              <p:txBody>
                <a:bodyPr wrap="none" rtlCol="0">
                  <a:spAutoFit/>
                </a:bodyPr>
                <a:lstStyle/>
                <a:p>
                  <a:r>
                    <a:rPr lang="en-US" dirty="0">
                      <a:solidFill>
                        <a:srgbClr val="F9766E"/>
                      </a:solidFill>
                    </a:rPr>
                    <a:t>1.05</a:t>
                  </a:r>
                </a:p>
              </p:txBody>
            </p:sp>
          </p:grpSp>
        </p:grpSp>
      </p:grpSp>
      <p:pic>
        <p:nvPicPr>
          <p:cNvPr id="47" name="Picture 46" descr="A close-up of a gene set&#10;&#10;Description automatically generated">
            <a:extLst>
              <a:ext uri="{FF2B5EF4-FFF2-40B4-BE49-F238E27FC236}">
                <a16:creationId xmlns:a16="http://schemas.microsoft.com/office/drawing/2014/main" id="{8EBF03EC-F379-C2DD-CF7E-8B2645C48DD1}"/>
              </a:ext>
            </a:extLst>
          </p:cNvPr>
          <p:cNvPicPr>
            <a:picLocks noChangeAspect="1"/>
          </p:cNvPicPr>
          <p:nvPr/>
        </p:nvPicPr>
        <p:blipFill rotWithShape="1">
          <a:blip r:embed="rId4"/>
          <a:srcRect l="14654" t="37138" b="29304"/>
          <a:stretch/>
        </p:blipFill>
        <p:spPr>
          <a:xfrm>
            <a:off x="5599696" y="4152117"/>
            <a:ext cx="3544304" cy="995432"/>
          </a:xfrm>
          <a:prstGeom prst="rect">
            <a:avLst/>
          </a:prstGeom>
        </p:spPr>
      </p:pic>
      <p:sp>
        <p:nvSpPr>
          <p:cNvPr id="54" name="Rectangle 53">
            <a:extLst>
              <a:ext uri="{FF2B5EF4-FFF2-40B4-BE49-F238E27FC236}">
                <a16:creationId xmlns:a16="http://schemas.microsoft.com/office/drawing/2014/main" id="{6CDAFDD4-CBB6-A808-AF69-37EF4799DE14}"/>
              </a:ext>
            </a:extLst>
          </p:cNvPr>
          <p:cNvSpPr/>
          <p:nvPr/>
        </p:nvSpPr>
        <p:spPr>
          <a:xfrm>
            <a:off x="3338623" y="1931472"/>
            <a:ext cx="5805377" cy="13113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71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338623"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417587"/>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synonymous variants in constrained and neuropsychiatric genes</a:t>
              </a:r>
            </a:p>
          </p:txBody>
        </p:sp>
      </p:grpSp>
      <p:grpSp>
        <p:nvGrpSpPr>
          <p:cNvPr id="51" name="Group 50">
            <a:extLst>
              <a:ext uri="{FF2B5EF4-FFF2-40B4-BE49-F238E27FC236}">
                <a16:creationId xmlns:a16="http://schemas.microsoft.com/office/drawing/2014/main" id="{7DBE05AF-2AD7-9371-7B8F-2F73FC53D6F2}"/>
              </a:ext>
            </a:extLst>
          </p:cNvPr>
          <p:cNvGrpSpPr/>
          <p:nvPr/>
        </p:nvGrpSpPr>
        <p:grpSpPr>
          <a:xfrm>
            <a:off x="3515586" y="239585"/>
            <a:ext cx="5194398" cy="3723996"/>
            <a:chOff x="3232269" y="82331"/>
            <a:chExt cx="5194398" cy="3723996"/>
          </a:xfrm>
        </p:grpSpPr>
        <p:grpSp>
          <p:nvGrpSpPr>
            <p:cNvPr id="50" name="Group 49">
              <a:extLst>
                <a:ext uri="{FF2B5EF4-FFF2-40B4-BE49-F238E27FC236}">
                  <a16:creationId xmlns:a16="http://schemas.microsoft.com/office/drawing/2014/main" id="{F1F7E80D-7206-6581-BA08-6E523286FD25}"/>
                </a:ext>
              </a:extLst>
            </p:cNvPr>
            <p:cNvGrpSpPr/>
            <p:nvPr/>
          </p:nvGrpSpPr>
          <p:grpSpPr>
            <a:xfrm>
              <a:off x="3749567" y="499409"/>
              <a:ext cx="4677100" cy="3306918"/>
              <a:chOff x="3749567" y="499409"/>
              <a:chExt cx="4677100" cy="3306918"/>
            </a:xfrm>
          </p:grpSpPr>
          <p:pic>
            <p:nvPicPr>
              <p:cNvPr id="43" name="Picture 42" descr="A graph with colorful squares and dots&#10;&#10;Description automatically generated">
                <a:extLst>
                  <a:ext uri="{FF2B5EF4-FFF2-40B4-BE49-F238E27FC236}">
                    <a16:creationId xmlns:a16="http://schemas.microsoft.com/office/drawing/2014/main" id="{BEBBBCF7-6E70-D75C-5258-8C10EFEB45CB}"/>
                  </a:ext>
                </a:extLst>
              </p:cNvPr>
              <p:cNvPicPr>
                <a:picLocks noChangeAspect="1"/>
              </p:cNvPicPr>
              <p:nvPr/>
            </p:nvPicPr>
            <p:blipFill rotWithShape="1">
              <a:blip r:embed="rId3"/>
              <a:srcRect l="11381" t="12279"/>
              <a:stretch/>
            </p:blipFill>
            <p:spPr>
              <a:xfrm>
                <a:off x="3749567" y="499409"/>
                <a:ext cx="4677100" cy="3306918"/>
              </a:xfrm>
              <a:prstGeom prst="rect">
                <a:avLst/>
              </a:prstGeom>
            </p:spPr>
          </p:pic>
          <p:sp>
            <p:nvSpPr>
              <p:cNvPr id="48" name="TextBox 47">
                <a:extLst>
                  <a:ext uri="{FF2B5EF4-FFF2-40B4-BE49-F238E27FC236}">
                    <a16:creationId xmlns:a16="http://schemas.microsoft.com/office/drawing/2014/main" id="{5EA538C1-50DF-E607-719B-39960967E49B}"/>
                  </a:ext>
                </a:extLst>
              </p:cNvPr>
              <p:cNvSpPr txBox="1"/>
              <p:nvPr/>
            </p:nvSpPr>
            <p:spPr>
              <a:xfrm>
                <a:off x="5609123" y="2639703"/>
                <a:ext cx="532518" cy="307777"/>
              </a:xfrm>
              <a:prstGeom prst="rect">
                <a:avLst/>
              </a:prstGeom>
              <a:noFill/>
            </p:spPr>
            <p:txBody>
              <a:bodyPr wrap="none" rtlCol="0">
                <a:spAutoFit/>
              </a:bodyPr>
              <a:lstStyle/>
              <a:p>
                <a:r>
                  <a:rPr lang="en-US" dirty="0">
                    <a:solidFill>
                      <a:srgbClr val="999999"/>
                    </a:solidFill>
                  </a:rPr>
                  <a:t>1.00</a:t>
                </a:r>
              </a:p>
            </p:txBody>
          </p:sp>
          <p:sp>
            <p:nvSpPr>
              <p:cNvPr id="49" name="TextBox 48">
                <a:extLst>
                  <a:ext uri="{FF2B5EF4-FFF2-40B4-BE49-F238E27FC236}">
                    <a16:creationId xmlns:a16="http://schemas.microsoft.com/office/drawing/2014/main" id="{C04473D3-58C3-29CB-CB3D-B516660BC495}"/>
                  </a:ext>
                </a:extLst>
              </p:cNvPr>
              <p:cNvSpPr txBox="1"/>
              <p:nvPr/>
            </p:nvSpPr>
            <p:spPr>
              <a:xfrm>
                <a:off x="5657827" y="1437577"/>
                <a:ext cx="532518" cy="307777"/>
              </a:xfrm>
              <a:prstGeom prst="rect">
                <a:avLst/>
              </a:prstGeom>
              <a:noFill/>
            </p:spPr>
            <p:txBody>
              <a:bodyPr wrap="none" rtlCol="0">
                <a:spAutoFit/>
              </a:bodyPr>
              <a:lstStyle/>
              <a:p>
                <a:r>
                  <a:rPr lang="en-US" dirty="0">
                    <a:solidFill>
                      <a:srgbClr val="999999"/>
                    </a:solidFill>
                  </a:rPr>
                  <a:t>1.02</a:t>
                </a:r>
              </a:p>
            </p:txBody>
          </p:sp>
        </p:grpSp>
        <p:grpSp>
          <p:nvGrpSpPr>
            <p:cNvPr id="17" name="Group 16">
              <a:extLst>
                <a:ext uri="{FF2B5EF4-FFF2-40B4-BE49-F238E27FC236}">
                  <a16:creationId xmlns:a16="http://schemas.microsoft.com/office/drawing/2014/main" id="{ABCD2AD8-3A60-7261-139F-ED9CC1A1D0E3}"/>
                </a:ext>
              </a:extLst>
            </p:cNvPr>
            <p:cNvGrpSpPr/>
            <p:nvPr/>
          </p:nvGrpSpPr>
          <p:grpSpPr>
            <a:xfrm>
              <a:off x="3232269" y="82331"/>
              <a:ext cx="5072888" cy="3650111"/>
              <a:chOff x="3337369" y="82331"/>
              <a:chExt cx="5072888" cy="3650111"/>
            </a:xfrm>
          </p:grpSpPr>
          <p:grpSp>
            <p:nvGrpSpPr>
              <p:cNvPr id="18" name="Group 17">
                <a:extLst>
                  <a:ext uri="{FF2B5EF4-FFF2-40B4-BE49-F238E27FC236}">
                    <a16:creationId xmlns:a16="http://schemas.microsoft.com/office/drawing/2014/main" id="{0C4649EF-E245-4E8D-407B-DF4BF53721D0}"/>
                  </a:ext>
                </a:extLst>
              </p:cNvPr>
              <p:cNvGrpSpPr/>
              <p:nvPr/>
            </p:nvGrpSpPr>
            <p:grpSpPr>
              <a:xfrm>
                <a:off x="3337369" y="82331"/>
                <a:ext cx="5072888" cy="3650111"/>
                <a:chOff x="3337369" y="82331"/>
                <a:chExt cx="5072888" cy="3650111"/>
              </a:xfrm>
            </p:grpSpPr>
            <p:grpSp>
              <p:nvGrpSpPr>
                <p:cNvPr id="25" name="Group 24">
                  <a:extLst>
                    <a:ext uri="{FF2B5EF4-FFF2-40B4-BE49-F238E27FC236}">
                      <a16:creationId xmlns:a16="http://schemas.microsoft.com/office/drawing/2014/main" id="{A102041E-0A4B-DC1A-DE76-4258EEC0CF81}"/>
                    </a:ext>
                  </a:extLst>
                </p:cNvPr>
                <p:cNvGrpSpPr/>
                <p:nvPr/>
              </p:nvGrpSpPr>
              <p:grpSpPr>
                <a:xfrm>
                  <a:off x="3337369" y="82331"/>
                  <a:ext cx="4905542" cy="3650111"/>
                  <a:chOff x="3337369" y="82331"/>
                  <a:chExt cx="4905542" cy="3650111"/>
                </a:xfrm>
              </p:grpSpPr>
              <p:grpSp>
                <p:nvGrpSpPr>
                  <p:cNvPr id="32" name="Group 31">
                    <a:extLst>
                      <a:ext uri="{FF2B5EF4-FFF2-40B4-BE49-F238E27FC236}">
                        <a16:creationId xmlns:a16="http://schemas.microsoft.com/office/drawing/2014/main" id="{4FC0EA09-083A-69A3-24DB-A98C3A8236C3}"/>
                      </a:ext>
                    </a:extLst>
                  </p:cNvPr>
                  <p:cNvGrpSpPr/>
                  <p:nvPr/>
                </p:nvGrpSpPr>
                <p:grpSpPr>
                  <a:xfrm>
                    <a:off x="4572001" y="82331"/>
                    <a:ext cx="3670910" cy="3650111"/>
                    <a:chOff x="4572001" y="475448"/>
                    <a:chExt cx="3670910" cy="3650111"/>
                  </a:xfrm>
                </p:grpSpPr>
                <p:sp>
                  <p:nvSpPr>
                    <p:cNvPr id="35" name="TextBox 34">
                      <a:extLst>
                        <a:ext uri="{FF2B5EF4-FFF2-40B4-BE49-F238E27FC236}">
                          <a16:creationId xmlns:a16="http://schemas.microsoft.com/office/drawing/2014/main" id="{065448D0-799E-1B4C-9475-D69929B13A60}"/>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SNVs</a:t>
                      </a:r>
                    </a:p>
                  </p:txBody>
                </p:sp>
                <p:sp>
                  <p:nvSpPr>
                    <p:cNvPr id="37" name="TextBox 36">
                      <a:extLst>
                        <a:ext uri="{FF2B5EF4-FFF2-40B4-BE49-F238E27FC236}">
                          <a16:creationId xmlns:a16="http://schemas.microsoft.com/office/drawing/2014/main" id="{9BE820F4-3F55-688C-8C35-C86E9F9FFE69}"/>
                        </a:ext>
                      </a:extLst>
                    </p:cNvPr>
                    <p:cNvSpPr txBox="1"/>
                    <p:nvPr/>
                  </p:nvSpPr>
                  <p:spPr>
                    <a:xfrm>
                      <a:off x="5104589" y="3787005"/>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3" name="TextBox 32">
                    <a:extLst>
                      <a:ext uri="{FF2B5EF4-FFF2-40B4-BE49-F238E27FC236}">
                        <a16:creationId xmlns:a16="http://schemas.microsoft.com/office/drawing/2014/main" id="{D0D9EF15-77E3-56D3-CD30-AFE4E7BB6764}"/>
                      </a:ext>
                    </a:extLst>
                  </p:cNvPr>
                  <p:cNvSpPr txBox="1"/>
                  <p:nvPr/>
                </p:nvSpPr>
                <p:spPr>
                  <a:xfrm>
                    <a:off x="3337369" y="697000"/>
                    <a:ext cx="1434666" cy="1077218"/>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Protein Truncating Variants (PTVs)</a:t>
                    </a:r>
                  </a:p>
                </p:txBody>
              </p:sp>
              <p:sp>
                <p:nvSpPr>
                  <p:cNvPr id="34" name="TextBox 33">
                    <a:extLst>
                      <a:ext uri="{FF2B5EF4-FFF2-40B4-BE49-F238E27FC236}">
                        <a16:creationId xmlns:a16="http://schemas.microsoft.com/office/drawing/2014/main" id="{2AAF952E-395B-EC81-E22C-6174E4823329}"/>
                      </a:ext>
                    </a:extLst>
                  </p:cNvPr>
                  <p:cNvSpPr txBox="1"/>
                  <p:nvPr/>
                </p:nvSpPr>
                <p:spPr>
                  <a:xfrm>
                    <a:off x="3340352" y="2115259"/>
                    <a:ext cx="1434666" cy="584775"/>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Synonymous Variants </a:t>
                    </a:r>
                  </a:p>
                </p:txBody>
              </p:sp>
            </p:grpSp>
            <p:sp>
              <p:nvSpPr>
                <p:cNvPr id="26" name="TextBox 25">
                  <a:extLst>
                    <a:ext uri="{FF2B5EF4-FFF2-40B4-BE49-F238E27FC236}">
                      <a16:creationId xmlns:a16="http://schemas.microsoft.com/office/drawing/2014/main" id="{FE16FBBC-8144-8C94-AFD9-6FF9566D9DAC}"/>
                    </a:ext>
                  </a:extLst>
                </p:cNvPr>
                <p:cNvSpPr txBox="1"/>
                <p:nvPr/>
              </p:nvSpPr>
              <p:spPr>
                <a:xfrm>
                  <a:off x="6172866" y="713109"/>
                  <a:ext cx="532518" cy="307777"/>
                </a:xfrm>
                <a:prstGeom prst="rect">
                  <a:avLst/>
                </a:prstGeom>
                <a:noFill/>
              </p:spPr>
              <p:txBody>
                <a:bodyPr wrap="none" rtlCol="0">
                  <a:spAutoFit/>
                </a:bodyPr>
                <a:lstStyle/>
                <a:p>
                  <a:r>
                    <a:rPr lang="en-US" dirty="0">
                      <a:solidFill>
                        <a:srgbClr val="C77CFF"/>
                      </a:solidFill>
                    </a:rPr>
                    <a:t>1.20</a:t>
                  </a:r>
                </a:p>
              </p:txBody>
            </p:sp>
            <p:sp>
              <p:nvSpPr>
                <p:cNvPr id="29" name="TextBox 28">
                  <a:extLst>
                    <a:ext uri="{FF2B5EF4-FFF2-40B4-BE49-F238E27FC236}">
                      <a16:creationId xmlns:a16="http://schemas.microsoft.com/office/drawing/2014/main" id="{C9C80481-5FFC-DD0A-C8A4-063618835884}"/>
                    </a:ext>
                  </a:extLst>
                </p:cNvPr>
                <p:cNvSpPr txBox="1"/>
                <p:nvPr/>
              </p:nvSpPr>
              <p:spPr>
                <a:xfrm>
                  <a:off x="7877739" y="897419"/>
                  <a:ext cx="532518" cy="307777"/>
                </a:xfrm>
                <a:prstGeom prst="rect">
                  <a:avLst/>
                </a:prstGeom>
                <a:noFill/>
              </p:spPr>
              <p:txBody>
                <a:bodyPr wrap="none" rtlCol="0">
                  <a:spAutoFit/>
                </a:bodyPr>
                <a:lstStyle/>
                <a:p>
                  <a:r>
                    <a:rPr lang="en-US" dirty="0">
                      <a:solidFill>
                        <a:srgbClr val="00BEC4"/>
                      </a:solidFill>
                    </a:rPr>
                    <a:t>1.53</a:t>
                  </a:r>
                </a:p>
              </p:txBody>
            </p:sp>
            <p:sp>
              <p:nvSpPr>
                <p:cNvPr id="30" name="TextBox 29">
                  <a:extLst>
                    <a:ext uri="{FF2B5EF4-FFF2-40B4-BE49-F238E27FC236}">
                      <a16:creationId xmlns:a16="http://schemas.microsoft.com/office/drawing/2014/main" id="{373FA10C-9146-A9E4-5AEB-B53457E9C19C}"/>
                    </a:ext>
                  </a:extLst>
                </p:cNvPr>
                <p:cNvSpPr txBox="1"/>
                <p:nvPr/>
              </p:nvSpPr>
              <p:spPr>
                <a:xfrm>
                  <a:off x="7267188" y="1081721"/>
                  <a:ext cx="532518" cy="307777"/>
                </a:xfrm>
                <a:prstGeom prst="rect">
                  <a:avLst/>
                </a:prstGeom>
                <a:noFill/>
              </p:spPr>
              <p:txBody>
                <a:bodyPr wrap="none" rtlCol="0">
                  <a:spAutoFit/>
                </a:bodyPr>
                <a:lstStyle/>
                <a:p>
                  <a:r>
                    <a:rPr lang="en-US" dirty="0">
                      <a:solidFill>
                        <a:srgbClr val="7CAF00"/>
                      </a:solidFill>
                    </a:rPr>
                    <a:t>1.33</a:t>
                  </a:r>
                </a:p>
              </p:txBody>
            </p:sp>
            <p:sp>
              <p:nvSpPr>
                <p:cNvPr id="31" name="TextBox 30">
                  <a:extLst>
                    <a:ext uri="{FF2B5EF4-FFF2-40B4-BE49-F238E27FC236}">
                      <a16:creationId xmlns:a16="http://schemas.microsoft.com/office/drawing/2014/main" id="{553C7803-9A7D-D7A7-C341-020DAF3D53B4}"/>
                    </a:ext>
                  </a:extLst>
                </p:cNvPr>
                <p:cNvSpPr txBox="1"/>
                <p:nvPr/>
              </p:nvSpPr>
              <p:spPr>
                <a:xfrm>
                  <a:off x="6706389" y="1254464"/>
                  <a:ext cx="532518" cy="307777"/>
                </a:xfrm>
                <a:prstGeom prst="rect">
                  <a:avLst/>
                </a:prstGeom>
                <a:noFill/>
              </p:spPr>
              <p:txBody>
                <a:bodyPr wrap="none" rtlCol="0">
                  <a:spAutoFit/>
                </a:bodyPr>
                <a:lstStyle/>
                <a:p>
                  <a:r>
                    <a:rPr lang="en-US" dirty="0">
                      <a:solidFill>
                        <a:srgbClr val="F9766E"/>
                      </a:solidFill>
                    </a:rPr>
                    <a:t>1.35</a:t>
                  </a:r>
                </a:p>
              </p:txBody>
            </p:sp>
          </p:grpSp>
          <p:grpSp>
            <p:nvGrpSpPr>
              <p:cNvPr id="20" name="Group 19">
                <a:extLst>
                  <a:ext uri="{FF2B5EF4-FFF2-40B4-BE49-F238E27FC236}">
                    <a16:creationId xmlns:a16="http://schemas.microsoft.com/office/drawing/2014/main" id="{9FF9D784-3CDA-8BB9-F096-988E684EA7CA}"/>
                  </a:ext>
                </a:extLst>
              </p:cNvPr>
              <p:cNvGrpSpPr/>
              <p:nvPr/>
            </p:nvGrpSpPr>
            <p:grpSpPr>
              <a:xfrm>
                <a:off x="5704796" y="1910190"/>
                <a:ext cx="798777" cy="847367"/>
                <a:chOff x="5704796" y="1910190"/>
                <a:chExt cx="798777" cy="847367"/>
              </a:xfrm>
            </p:grpSpPr>
            <p:sp>
              <p:nvSpPr>
                <p:cNvPr id="21" name="TextBox 20">
                  <a:extLst>
                    <a:ext uri="{FF2B5EF4-FFF2-40B4-BE49-F238E27FC236}">
                      <a16:creationId xmlns:a16="http://schemas.microsoft.com/office/drawing/2014/main" id="{D2DDEFC8-BD2A-2706-3BE0-E39250A89E8C}"/>
                    </a:ext>
                  </a:extLst>
                </p:cNvPr>
                <p:cNvSpPr txBox="1"/>
                <p:nvPr/>
              </p:nvSpPr>
              <p:spPr>
                <a:xfrm>
                  <a:off x="5714223" y="1910190"/>
                  <a:ext cx="532518" cy="307777"/>
                </a:xfrm>
                <a:prstGeom prst="rect">
                  <a:avLst/>
                </a:prstGeom>
                <a:noFill/>
              </p:spPr>
              <p:txBody>
                <a:bodyPr wrap="none" rtlCol="0">
                  <a:spAutoFit/>
                </a:bodyPr>
                <a:lstStyle/>
                <a:p>
                  <a:r>
                    <a:rPr lang="en-US" dirty="0">
                      <a:solidFill>
                        <a:srgbClr val="C77CFF"/>
                      </a:solidFill>
                    </a:rPr>
                    <a:t>0.99</a:t>
                  </a:r>
                </a:p>
              </p:txBody>
            </p:sp>
            <p:sp>
              <p:nvSpPr>
                <p:cNvPr id="22" name="TextBox 21">
                  <a:extLst>
                    <a:ext uri="{FF2B5EF4-FFF2-40B4-BE49-F238E27FC236}">
                      <a16:creationId xmlns:a16="http://schemas.microsoft.com/office/drawing/2014/main" id="{22847B4B-6D4F-D484-E4CA-FA1DA529DB40}"/>
                    </a:ext>
                  </a:extLst>
                </p:cNvPr>
                <p:cNvSpPr txBox="1"/>
                <p:nvPr/>
              </p:nvSpPr>
              <p:spPr>
                <a:xfrm>
                  <a:off x="5704796" y="2100974"/>
                  <a:ext cx="532518" cy="307777"/>
                </a:xfrm>
                <a:prstGeom prst="rect">
                  <a:avLst/>
                </a:prstGeom>
                <a:noFill/>
              </p:spPr>
              <p:txBody>
                <a:bodyPr wrap="none" rtlCol="0">
                  <a:spAutoFit/>
                </a:bodyPr>
                <a:lstStyle/>
                <a:p>
                  <a:r>
                    <a:rPr lang="en-US" dirty="0">
                      <a:solidFill>
                        <a:srgbClr val="00BEC4"/>
                      </a:solidFill>
                    </a:rPr>
                    <a:t>0.94</a:t>
                  </a:r>
                </a:p>
              </p:txBody>
            </p:sp>
            <p:sp>
              <p:nvSpPr>
                <p:cNvPr id="23" name="TextBox 22">
                  <a:extLst>
                    <a:ext uri="{FF2B5EF4-FFF2-40B4-BE49-F238E27FC236}">
                      <a16:creationId xmlns:a16="http://schemas.microsoft.com/office/drawing/2014/main" id="{B931C9CE-8664-AA1C-6CDC-7CBB0E61414F}"/>
                    </a:ext>
                  </a:extLst>
                </p:cNvPr>
                <p:cNvSpPr txBox="1"/>
                <p:nvPr/>
              </p:nvSpPr>
              <p:spPr>
                <a:xfrm>
                  <a:off x="5962293" y="2272256"/>
                  <a:ext cx="532518" cy="307777"/>
                </a:xfrm>
                <a:prstGeom prst="rect">
                  <a:avLst/>
                </a:prstGeom>
                <a:noFill/>
              </p:spPr>
              <p:txBody>
                <a:bodyPr wrap="none" rtlCol="0">
                  <a:spAutoFit/>
                </a:bodyPr>
                <a:lstStyle/>
                <a:p>
                  <a:r>
                    <a:rPr lang="en-US" dirty="0">
                      <a:solidFill>
                        <a:srgbClr val="7CAF00"/>
                      </a:solidFill>
                    </a:rPr>
                    <a:t>1.09</a:t>
                  </a:r>
                </a:p>
              </p:txBody>
            </p:sp>
            <p:sp>
              <p:nvSpPr>
                <p:cNvPr id="24" name="TextBox 23">
                  <a:extLst>
                    <a:ext uri="{FF2B5EF4-FFF2-40B4-BE49-F238E27FC236}">
                      <a16:creationId xmlns:a16="http://schemas.microsoft.com/office/drawing/2014/main" id="{EC0AD2BF-5C97-6B28-01A4-1ACB7EE5FA39}"/>
                    </a:ext>
                  </a:extLst>
                </p:cNvPr>
                <p:cNvSpPr txBox="1"/>
                <p:nvPr/>
              </p:nvSpPr>
              <p:spPr>
                <a:xfrm>
                  <a:off x="5971055" y="2449780"/>
                  <a:ext cx="532518" cy="307777"/>
                </a:xfrm>
                <a:prstGeom prst="rect">
                  <a:avLst/>
                </a:prstGeom>
                <a:noFill/>
              </p:spPr>
              <p:txBody>
                <a:bodyPr wrap="none" rtlCol="0">
                  <a:spAutoFit/>
                </a:bodyPr>
                <a:lstStyle/>
                <a:p>
                  <a:r>
                    <a:rPr lang="en-US" dirty="0">
                      <a:solidFill>
                        <a:srgbClr val="F9766E"/>
                      </a:solidFill>
                    </a:rPr>
                    <a:t>1.05</a:t>
                  </a:r>
                </a:p>
              </p:txBody>
            </p:sp>
          </p:grpSp>
        </p:grpSp>
      </p:grpSp>
      <p:pic>
        <p:nvPicPr>
          <p:cNvPr id="47" name="Picture 46" descr="A close-up of a gene set&#10;&#10;Description automatically generated">
            <a:extLst>
              <a:ext uri="{FF2B5EF4-FFF2-40B4-BE49-F238E27FC236}">
                <a16:creationId xmlns:a16="http://schemas.microsoft.com/office/drawing/2014/main" id="{8EBF03EC-F379-C2DD-CF7E-8B2645C48DD1}"/>
              </a:ext>
            </a:extLst>
          </p:cNvPr>
          <p:cNvPicPr>
            <a:picLocks noChangeAspect="1"/>
          </p:cNvPicPr>
          <p:nvPr/>
        </p:nvPicPr>
        <p:blipFill rotWithShape="1">
          <a:blip r:embed="rId4"/>
          <a:srcRect l="14654" t="37138" b="29304"/>
          <a:stretch/>
        </p:blipFill>
        <p:spPr>
          <a:xfrm>
            <a:off x="5599696" y="4152117"/>
            <a:ext cx="3544304" cy="995432"/>
          </a:xfrm>
          <a:prstGeom prst="rect">
            <a:avLst/>
          </a:prstGeom>
        </p:spPr>
      </p:pic>
      <p:sp>
        <p:nvSpPr>
          <p:cNvPr id="2" name="Rectangle 1">
            <a:extLst>
              <a:ext uri="{FF2B5EF4-FFF2-40B4-BE49-F238E27FC236}">
                <a16:creationId xmlns:a16="http://schemas.microsoft.com/office/drawing/2014/main" id="{2146F0FF-FA78-75FD-F3FF-498D4378E071}"/>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A104C8A3-17AE-5617-45A4-5BCE8C97DF36}"/>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about noncoding regions?</a:t>
            </a:r>
          </a:p>
        </p:txBody>
      </p:sp>
    </p:spTree>
    <p:extLst>
      <p:ext uri="{BB962C8B-B14F-4D97-AF65-F5344CB8AC3E}">
        <p14:creationId xmlns:p14="http://schemas.microsoft.com/office/powerpoint/2010/main" val="411454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Noncoding constraint focuses the scope of our analysis</a:t>
            </a:r>
            <a:endParaRPr lang="en-US" sz="2400" u="sng" dirty="0"/>
          </a:p>
        </p:txBody>
      </p:sp>
      <p:pic>
        <p:nvPicPr>
          <p:cNvPr id="3" name="Picture 2">
            <a:extLst>
              <a:ext uri="{FF2B5EF4-FFF2-40B4-BE49-F238E27FC236}">
                <a16:creationId xmlns:a16="http://schemas.microsoft.com/office/drawing/2014/main" id="{28FA71F2-2CFD-62D6-7C0F-7643D4EDC8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5" b="53275"/>
          <a:stretch/>
        </p:blipFill>
        <p:spPr bwMode="auto">
          <a:xfrm>
            <a:off x="1443085" y="1287369"/>
            <a:ext cx="6257830" cy="36103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835762-44E1-8707-9259-F44CA89D24E8}"/>
              </a:ext>
            </a:extLst>
          </p:cNvPr>
          <p:cNvSpPr txBox="1"/>
          <p:nvPr/>
        </p:nvSpPr>
        <p:spPr>
          <a:xfrm>
            <a:off x="7381978" y="4881889"/>
            <a:ext cx="1762022"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(2022) preprint </a:t>
            </a:r>
          </a:p>
        </p:txBody>
      </p:sp>
      <p:sp>
        <p:nvSpPr>
          <p:cNvPr id="13" name="Rectangle 12">
            <a:extLst>
              <a:ext uri="{FF2B5EF4-FFF2-40B4-BE49-F238E27FC236}">
                <a16:creationId xmlns:a16="http://schemas.microsoft.com/office/drawing/2014/main" id="{3F1D4238-C88D-8ED8-C220-A1DEE5A5B8EA}"/>
              </a:ext>
            </a:extLst>
          </p:cNvPr>
          <p:cNvSpPr/>
          <p:nvPr/>
        </p:nvSpPr>
        <p:spPr>
          <a:xfrm>
            <a:off x="5514679" y="3742441"/>
            <a:ext cx="1470583" cy="980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7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85" name="Picture 84" descr="A graph with a line&#10;&#10;Description automatically generated">
            <a:extLst>
              <a:ext uri="{FF2B5EF4-FFF2-40B4-BE49-F238E27FC236}">
                <a16:creationId xmlns:a16="http://schemas.microsoft.com/office/drawing/2014/main" id="{49CF37A9-4C94-8E0C-7F75-7DAA6C1706A7}"/>
              </a:ext>
            </a:extLst>
          </p:cNvPr>
          <p:cNvPicPr>
            <a:picLocks noChangeAspect="1"/>
          </p:cNvPicPr>
          <p:nvPr/>
        </p:nvPicPr>
        <p:blipFill rotWithShape="1">
          <a:blip r:embed="rId3"/>
          <a:srcRect t="33111"/>
          <a:stretch/>
        </p:blipFill>
        <p:spPr>
          <a:xfrm>
            <a:off x="4083565" y="1338526"/>
            <a:ext cx="4767937" cy="2278006"/>
          </a:xfrm>
          <a:prstGeom prst="rect">
            <a:avLst/>
          </a:prstGeom>
        </p:spPr>
      </p:pic>
      <p:grpSp>
        <p:nvGrpSpPr>
          <p:cNvPr id="10" name="Group 9">
            <a:extLst>
              <a:ext uri="{FF2B5EF4-FFF2-40B4-BE49-F238E27FC236}">
                <a16:creationId xmlns:a16="http://schemas.microsoft.com/office/drawing/2014/main" id="{EFD1F772-C652-440B-E5C5-FA56CFA77CC6}"/>
              </a:ext>
            </a:extLst>
          </p:cNvPr>
          <p:cNvGrpSpPr/>
          <p:nvPr/>
        </p:nvGrpSpPr>
        <p:grpSpPr>
          <a:xfrm>
            <a:off x="-1" y="-1"/>
            <a:ext cx="3338624"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417587"/>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single nucleotide variation (SNV)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68" name="Group 67">
            <a:extLst>
              <a:ext uri="{FF2B5EF4-FFF2-40B4-BE49-F238E27FC236}">
                <a16:creationId xmlns:a16="http://schemas.microsoft.com/office/drawing/2014/main" id="{EE85BB13-5512-A316-2EA6-0B74A071198C}"/>
              </a:ext>
            </a:extLst>
          </p:cNvPr>
          <p:cNvGrpSpPr/>
          <p:nvPr/>
        </p:nvGrpSpPr>
        <p:grpSpPr>
          <a:xfrm>
            <a:off x="3186025" y="772445"/>
            <a:ext cx="5957975" cy="2935307"/>
            <a:chOff x="3056033" y="0"/>
            <a:chExt cx="5957975" cy="2935307"/>
          </a:xfrm>
        </p:grpSpPr>
        <p:grpSp>
          <p:nvGrpSpPr>
            <p:cNvPr id="72" name="Group 71">
              <a:extLst>
                <a:ext uri="{FF2B5EF4-FFF2-40B4-BE49-F238E27FC236}">
                  <a16:creationId xmlns:a16="http://schemas.microsoft.com/office/drawing/2014/main" id="{48FFCA39-EAAA-E581-2862-AADCF6D56BDF}"/>
                </a:ext>
              </a:extLst>
            </p:cNvPr>
            <p:cNvGrpSpPr/>
            <p:nvPr/>
          </p:nvGrpSpPr>
          <p:grpSpPr>
            <a:xfrm>
              <a:off x="3056033" y="0"/>
              <a:ext cx="5463090" cy="2935307"/>
              <a:chOff x="3478521" y="0"/>
              <a:chExt cx="5463090" cy="2935307"/>
            </a:xfrm>
          </p:grpSpPr>
          <p:grpSp>
            <p:nvGrpSpPr>
              <p:cNvPr id="77" name="Group 76">
                <a:extLst>
                  <a:ext uri="{FF2B5EF4-FFF2-40B4-BE49-F238E27FC236}">
                    <a16:creationId xmlns:a16="http://schemas.microsoft.com/office/drawing/2014/main" id="{1704FBB5-D392-A860-F230-0EC1B214C4F6}"/>
                  </a:ext>
                </a:extLst>
              </p:cNvPr>
              <p:cNvGrpSpPr/>
              <p:nvPr/>
            </p:nvGrpSpPr>
            <p:grpSpPr>
              <a:xfrm>
                <a:off x="4603575" y="0"/>
                <a:ext cx="4338036" cy="2935307"/>
                <a:chOff x="4603575" y="0"/>
                <a:chExt cx="4338036" cy="2935307"/>
              </a:xfrm>
            </p:grpSpPr>
            <p:grpSp>
              <p:nvGrpSpPr>
                <p:cNvPr id="79" name="Group 78">
                  <a:extLst>
                    <a:ext uri="{FF2B5EF4-FFF2-40B4-BE49-F238E27FC236}">
                      <a16:creationId xmlns:a16="http://schemas.microsoft.com/office/drawing/2014/main" id="{1EABE7D5-4CB9-8C86-3411-7965F332E4C3}"/>
                    </a:ext>
                  </a:extLst>
                </p:cNvPr>
                <p:cNvGrpSpPr/>
                <p:nvPr/>
              </p:nvGrpSpPr>
              <p:grpSpPr>
                <a:xfrm>
                  <a:off x="4603575" y="991729"/>
                  <a:ext cx="4338036" cy="114732"/>
                  <a:chOff x="4603575" y="991729"/>
                  <a:chExt cx="4338036" cy="114732"/>
                </a:xfrm>
              </p:grpSpPr>
              <p:sp>
                <p:nvSpPr>
                  <p:cNvPr id="83" name="Triangle 82">
                    <a:extLst>
                      <a:ext uri="{FF2B5EF4-FFF2-40B4-BE49-F238E27FC236}">
                        <a16:creationId xmlns:a16="http://schemas.microsoft.com/office/drawing/2014/main" id="{73D35CF8-9FC8-BA0A-F341-745E9F0EEAE4}"/>
                      </a:ext>
                    </a:extLst>
                  </p:cNvPr>
                  <p:cNvSpPr/>
                  <p:nvPr/>
                </p:nvSpPr>
                <p:spPr>
                  <a:xfrm rot="5400000">
                    <a:off x="8854518" y="1019368"/>
                    <a:ext cx="114732" cy="59454"/>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iangle 83">
                    <a:extLst>
                      <a:ext uri="{FF2B5EF4-FFF2-40B4-BE49-F238E27FC236}">
                        <a16:creationId xmlns:a16="http://schemas.microsoft.com/office/drawing/2014/main" id="{00D8C0CA-1AC6-2DB5-965A-FEA6036999CE}"/>
                      </a:ext>
                    </a:extLst>
                  </p:cNvPr>
                  <p:cNvSpPr/>
                  <p:nvPr/>
                </p:nvSpPr>
                <p:spPr>
                  <a:xfrm rot="16200000">
                    <a:off x="4575936" y="1019368"/>
                    <a:ext cx="114732" cy="59453"/>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57E8CA53-40B4-A84E-0A97-5AD7928DA292}"/>
                    </a:ext>
                  </a:extLst>
                </p:cNvPr>
                <p:cNvGrpSpPr/>
                <p:nvPr/>
              </p:nvGrpSpPr>
              <p:grpSpPr>
                <a:xfrm>
                  <a:off x="4657667" y="0"/>
                  <a:ext cx="3670910" cy="2935307"/>
                  <a:chOff x="4656535" y="571324"/>
                  <a:chExt cx="3670910" cy="2935307"/>
                </a:xfrm>
              </p:grpSpPr>
              <p:sp>
                <p:nvSpPr>
                  <p:cNvPr id="81" name="TextBox 80">
                    <a:extLst>
                      <a:ext uri="{FF2B5EF4-FFF2-40B4-BE49-F238E27FC236}">
                        <a16:creationId xmlns:a16="http://schemas.microsoft.com/office/drawing/2014/main" id="{D589B0F5-D3CC-6AC3-8FBC-39320D2E01FC}"/>
                      </a:ext>
                    </a:extLst>
                  </p:cNvPr>
                  <p:cNvSpPr txBox="1"/>
                  <p:nvPr/>
                </p:nvSpPr>
                <p:spPr>
                  <a:xfrm>
                    <a:off x="4656535" y="571324"/>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Noncoding Constrained Regions</a:t>
                    </a:r>
                  </a:p>
                </p:txBody>
              </p:sp>
              <p:sp>
                <p:nvSpPr>
                  <p:cNvPr id="82" name="TextBox 81">
                    <a:extLst>
                      <a:ext uri="{FF2B5EF4-FFF2-40B4-BE49-F238E27FC236}">
                        <a16:creationId xmlns:a16="http://schemas.microsoft.com/office/drawing/2014/main" id="{84E7B5EA-1520-2878-89A5-7BF11FB78C39}"/>
                      </a:ext>
                    </a:extLst>
                  </p:cNvPr>
                  <p:cNvSpPr txBox="1"/>
                  <p:nvPr/>
                </p:nvSpPr>
                <p:spPr>
                  <a:xfrm>
                    <a:off x="5359913" y="3168077"/>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grpSp>
          <p:sp>
            <p:nvSpPr>
              <p:cNvPr id="78" name="TextBox 77">
                <a:extLst>
                  <a:ext uri="{FF2B5EF4-FFF2-40B4-BE49-F238E27FC236}">
                    <a16:creationId xmlns:a16="http://schemas.microsoft.com/office/drawing/2014/main" id="{04601B28-FD1B-AB46-836E-11C0478C5B9D}"/>
                  </a:ext>
                </a:extLst>
              </p:cNvPr>
              <p:cNvSpPr txBox="1"/>
              <p:nvPr/>
            </p:nvSpPr>
            <p:spPr>
              <a:xfrm>
                <a:off x="3478521" y="904238"/>
                <a:ext cx="1434666"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SNV</a:t>
                </a:r>
              </a:p>
            </p:txBody>
          </p:sp>
        </p:grpSp>
        <p:sp>
          <p:nvSpPr>
            <p:cNvPr id="70" name="TextBox 69">
              <a:extLst>
                <a:ext uri="{FF2B5EF4-FFF2-40B4-BE49-F238E27FC236}">
                  <a16:creationId xmlns:a16="http://schemas.microsoft.com/office/drawing/2014/main" id="{31EDC7C5-6363-DEE4-B982-60F71B42B7EF}"/>
                </a:ext>
              </a:extLst>
            </p:cNvPr>
            <p:cNvSpPr txBox="1"/>
            <p:nvPr/>
          </p:nvSpPr>
          <p:spPr>
            <a:xfrm>
              <a:off x="8473475" y="902238"/>
              <a:ext cx="540533" cy="307777"/>
            </a:xfrm>
            <a:prstGeom prst="rect">
              <a:avLst/>
            </a:prstGeom>
            <a:noFill/>
          </p:spPr>
          <p:txBody>
            <a:bodyPr wrap="none" rtlCol="0">
              <a:spAutoFit/>
            </a:bodyPr>
            <a:lstStyle/>
            <a:p>
              <a:r>
                <a:rPr lang="en-US" dirty="0">
                  <a:solidFill>
                    <a:srgbClr val="999999"/>
                  </a:solidFill>
                  <a:latin typeface="Open Sans" panose="020B0606030504020204" pitchFamily="34" charset="0"/>
                  <a:ea typeface="Open Sans" panose="020B0606030504020204" pitchFamily="34" charset="0"/>
                  <a:cs typeface="Open Sans" panose="020B0606030504020204" pitchFamily="34" charset="0"/>
                </a:rPr>
                <a:t>0.77</a:t>
              </a:r>
            </a:p>
          </p:txBody>
        </p:sp>
      </p:grpSp>
    </p:spTree>
    <p:extLst>
      <p:ext uri="{BB962C8B-B14F-4D97-AF65-F5344CB8AC3E}">
        <p14:creationId xmlns:p14="http://schemas.microsoft.com/office/powerpoint/2010/main" val="252553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338623"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230151"/>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deletion and duplication structural variation (SV)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11" name="Group 10">
            <a:extLst>
              <a:ext uri="{FF2B5EF4-FFF2-40B4-BE49-F238E27FC236}">
                <a16:creationId xmlns:a16="http://schemas.microsoft.com/office/drawing/2014/main" id="{AF87A9D0-36B9-0C95-A7C6-72271A47D0EB}"/>
              </a:ext>
            </a:extLst>
          </p:cNvPr>
          <p:cNvGrpSpPr/>
          <p:nvPr/>
        </p:nvGrpSpPr>
        <p:grpSpPr>
          <a:xfrm>
            <a:off x="3186025" y="772445"/>
            <a:ext cx="5957975" cy="3593067"/>
            <a:chOff x="3056033" y="0"/>
            <a:chExt cx="5957975" cy="3593067"/>
          </a:xfrm>
        </p:grpSpPr>
        <p:grpSp>
          <p:nvGrpSpPr>
            <p:cNvPr id="7" name="Group 6">
              <a:extLst>
                <a:ext uri="{FF2B5EF4-FFF2-40B4-BE49-F238E27FC236}">
                  <a16:creationId xmlns:a16="http://schemas.microsoft.com/office/drawing/2014/main" id="{CA5CF16B-9591-0E5B-56C3-F089D4ADD78F}"/>
                </a:ext>
              </a:extLst>
            </p:cNvPr>
            <p:cNvGrpSpPr/>
            <p:nvPr/>
          </p:nvGrpSpPr>
          <p:grpSpPr>
            <a:xfrm>
              <a:off x="3056033" y="0"/>
              <a:ext cx="5665477" cy="3593067"/>
              <a:chOff x="3056033" y="0"/>
              <a:chExt cx="5665477" cy="3593067"/>
            </a:xfrm>
          </p:grpSpPr>
          <p:pic>
            <p:nvPicPr>
              <p:cNvPr id="2" name="Picture 1" descr="A graph with a bar chart&#10;&#10;Description automatically generated with medium confidence">
                <a:extLst>
                  <a:ext uri="{FF2B5EF4-FFF2-40B4-BE49-F238E27FC236}">
                    <a16:creationId xmlns:a16="http://schemas.microsoft.com/office/drawing/2014/main" id="{A39A4B1A-3617-F7C5-F752-2F40BCCA988D}"/>
                  </a:ext>
                </a:extLst>
              </p:cNvPr>
              <p:cNvPicPr>
                <a:picLocks noChangeAspect="1"/>
              </p:cNvPicPr>
              <p:nvPr/>
            </p:nvPicPr>
            <p:blipFill>
              <a:blip r:embed="rId3"/>
              <a:stretch>
                <a:fillRect/>
              </a:stretch>
            </p:blipFill>
            <p:spPr>
              <a:xfrm>
                <a:off x="3953575" y="187399"/>
                <a:ext cx="4767935" cy="3405668"/>
              </a:xfrm>
              <a:prstGeom prst="rect">
                <a:avLst/>
              </a:prstGeom>
            </p:spPr>
          </p:pic>
          <p:grpSp>
            <p:nvGrpSpPr>
              <p:cNvPr id="65" name="Group 64">
                <a:extLst>
                  <a:ext uri="{FF2B5EF4-FFF2-40B4-BE49-F238E27FC236}">
                    <a16:creationId xmlns:a16="http://schemas.microsoft.com/office/drawing/2014/main" id="{5E01C460-A2B9-15C1-9D8B-3B3FA9B2DF7E}"/>
                  </a:ext>
                </a:extLst>
              </p:cNvPr>
              <p:cNvGrpSpPr/>
              <p:nvPr/>
            </p:nvGrpSpPr>
            <p:grpSpPr>
              <a:xfrm>
                <a:off x="3056033" y="0"/>
                <a:ext cx="5463090" cy="3569370"/>
                <a:chOff x="3478521" y="0"/>
                <a:chExt cx="5463090" cy="3569370"/>
              </a:xfrm>
            </p:grpSpPr>
            <p:grpSp>
              <p:nvGrpSpPr>
                <p:cNvPr id="48" name="Group 47">
                  <a:extLst>
                    <a:ext uri="{FF2B5EF4-FFF2-40B4-BE49-F238E27FC236}">
                      <a16:creationId xmlns:a16="http://schemas.microsoft.com/office/drawing/2014/main" id="{BFE18E3D-CA66-E6C2-184B-BF55802D2FE5}"/>
                    </a:ext>
                  </a:extLst>
                </p:cNvPr>
                <p:cNvGrpSpPr/>
                <p:nvPr/>
              </p:nvGrpSpPr>
              <p:grpSpPr>
                <a:xfrm>
                  <a:off x="4603575" y="0"/>
                  <a:ext cx="4338036" cy="3569370"/>
                  <a:chOff x="4603575" y="0"/>
                  <a:chExt cx="4338036" cy="3569370"/>
                </a:xfrm>
              </p:grpSpPr>
              <p:grpSp>
                <p:nvGrpSpPr>
                  <p:cNvPr id="49" name="Group 48">
                    <a:extLst>
                      <a:ext uri="{FF2B5EF4-FFF2-40B4-BE49-F238E27FC236}">
                        <a16:creationId xmlns:a16="http://schemas.microsoft.com/office/drawing/2014/main" id="{43F928C9-3B6D-AC90-C6B4-513162CF1876}"/>
                      </a:ext>
                    </a:extLst>
                  </p:cNvPr>
                  <p:cNvGrpSpPr/>
                  <p:nvPr/>
                </p:nvGrpSpPr>
                <p:grpSpPr>
                  <a:xfrm>
                    <a:off x="4603575" y="991729"/>
                    <a:ext cx="4338036" cy="114732"/>
                    <a:chOff x="4603575" y="991729"/>
                    <a:chExt cx="4338036" cy="114732"/>
                  </a:xfrm>
                </p:grpSpPr>
                <p:sp>
                  <p:nvSpPr>
                    <p:cNvPr id="56" name="Triangle 55">
                      <a:extLst>
                        <a:ext uri="{FF2B5EF4-FFF2-40B4-BE49-F238E27FC236}">
                          <a16:creationId xmlns:a16="http://schemas.microsoft.com/office/drawing/2014/main" id="{636CEDD2-CA77-1F5B-CACE-66B6FD513FA4}"/>
                        </a:ext>
                      </a:extLst>
                    </p:cNvPr>
                    <p:cNvSpPr/>
                    <p:nvPr/>
                  </p:nvSpPr>
                  <p:spPr>
                    <a:xfrm rot="5400000">
                      <a:off x="8854518" y="1019368"/>
                      <a:ext cx="114732" cy="59454"/>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BC18E5BF-0F71-8F0F-DE98-D0ACC2A8CC5D}"/>
                        </a:ext>
                      </a:extLst>
                    </p:cNvPr>
                    <p:cNvSpPr/>
                    <p:nvPr/>
                  </p:nvSpPr>
                  <p:spPr>
                    <a:xfrm rot="16200000">
                      <a:off x="4575936" y="1019368"/>
                      <a:ext cx="114732" cy="59453"/>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23B398E-A015-1CDA-AAEF-818B2CB8E5D9}"/>
                      </a:ext>
                    </a:extLst>
                  </p:cNvPr>
                  <p:cNvGrpSpPr/>
                  <p:nvPr/>
                </p:nvGrpSpPr>
                <p:grpSpPr>
                  <a:xfrm>
                    <a:off x="4657667" y="0"/>
                    <a:ext cx="3670910" cy="3569370"/>
                    <a:chOff x="4656535" y="571324"/>
                    <a:chExt cx="3670910" cy="3569370"/>
                  </a:xfrm>
                </p:grpSpPr>
                <p:sp>
                  <p:nvSpPr>
                    <p:cNvPr id="52" name="TextBox 51">
                      <a:extLst>
                        <a:ext uri="{FF2B5EF4-FFF2-40B4-BE49-F238E27FC236}">
                          <a16:creationId xmlns:a16="http://schemas.microsoft.com/office/drawing/2014/main" id="{EBE74997-80EE-1299-EC40-33BB3DCE424F}"/>
                        </a:ext>
                      </a:extLst>
                    </p:cNvPr>
                    <p:cNvSpPr txBox="1"/>
                    <p:nvPr/>
                  </p:nvSpPr>
                  <p:spPr>
                    <a:xfrm>
                      <a:off x="4656535" y="571324"/>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Noncoding Constrained Regions</a:t>
                      </a:r>
                    </a:p>
                  </p:txBody>
                </p:sp>
                <p:sp>
                  <p:nvSpPr>
                    <p:cNvPr id="55" name="TextBox 54">
                      <a:extLst>
                        <a:ext uri="{FF2B5EF4-FFF2-40B4-BE49-F238E27FC236}">
                          <a16:creationId xmlns:a16="http://schemas.microsoft.com/office/drawing/2014/main" id="{CA7CDE6C-8798-DBE3-005D-2A3A59C4C3BB}"/>
                        </a:ext>
                      </a:extLst>
                    </p:cNvPr>
                    <p:cNvSpPr txBox="1"/>
                    <p:nvPr/>
                  </p:nvSpPr>
                  <p:spPr>
                    <a:xfrm>
                      <a:off x="5359914" y="3802140"/>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grpSp>
            <p:sp>
              <p:nvSpPr>
                <p:cNvPr id="64" name="TextBox 63">
                  <a:extLst>
                    <a:ext uri="{FF2B5EF4-FFF2-40B4-BE49-F238E27FC236}">
                      <a16:creationId xmlns:a16="http://schemas.microsoft.com/office/drawing/2014/main" id="{0938A8B6-D1DD-CA68-5344-F8F49064628C}"/>
                    </a:ext>
                  </a:extLst>
                </p:cNvPr>
                <p:cNvSpPr txBox="1"/>
                <p:nvPr/>
              </p:nvSpPr>
              <p:spPr>
                <a:xfrm>
                  <a:off x="3478521" y="904238"/>
                  <a:ext cx="1434666"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SNV</a:t>
                  </a:r>
                </a:p>
              </p:txBody>
            </p:sp>
          </p:grpSp>
          <p:sp>
            <p:nvSpPr>
              <p:cNvPr id="3" name="TextBox 2">
                <a:extLst>
                  <a:ext uri="{FF2B5EF4-FFF2-40B4-BE49-F238E27FC236}">
                    <a16:creationId xmlns:a16="http://schemas.microsoft.com/office/drawing/2014/main" id="{726B2A1C-E2B8-1750-4AE7-7C67F1E52CB4}"/>
                  </a:ext>
                </a:extLst>
              </p:cNvPr>
              <p:cNvSpPr txBox="1"/>
              <p:nvPr/>
            </p:nvSpPr>
            <p:spPr>
              <a:xfrm>
                <a:off x="3074927" y="1534924"/>
                <a:ext cx="1339457"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Deletion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4" name="TextBox 3">
                <a:extLst>
                  <a:ext uri="{FF2B5EF4-FFF2-40B4-BE49-F238E27FC236}">
                    <a16:creationId xmlns:a16="http://schemas.microsoft.com/office/drawing/2014/main" id="{D2DFB72C-7E35-A08C-A57D-3589AEC03FC4}"/>
                  </a:ext>
                </a:extLst>
              </p:cNvPr>
              <p:cNvSpPr txBox="1"/>
              <p:nvPr/>
            </p:nvSpPr>
            <p:spPr>
              <a:xfrm>
                <a:off x="3078861" y="2290396"/>
                <a:ext cx="1383128"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Duplication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5" name="TextBox 4">
                <a:extLst>
                  <a:ext uri="{FF2B5EF4-FFF2-40B4-BE49-F238E27FC236}">
                    <a16:creationId xmlns:a16="http://schemas.microsoft.com/office/drawing/2014/main" id="{6C066051-AF57-76C1-4EAC-D42ABC3A28DB}"/>
                  </a:ext>
                </a:extLst>
              </p:cNvPr>
              <p:cNvSpPr txBox="1"/>
              <p:nvPr/>
            </p:nvSpPr>
            <p:spPr>
              <a:xfrm>
                <a:off x="7809909" y="1643586"/>
                <a:ext cx="540533" cy="307777"/>
              </a:xfrm>
              <a:prstGeom prst="rect">
                <a:avLst/>
              </a:prstGeom>
              <a:noFill/>
            </p:spPr>
            <p:txBody>
              <a:bodyPr wrap="none" rtlCol="0">
                <a:spAutoFit/>
              </a:bodyPr>
              <a:lstStyle/>
              <a:p>
                <a:r>
                  <a:rPr lang="en-US" dirty="0">
                    <a:solidFill>
                      <a:srgbClr val="D81A60"/>
                    </a:solidFill>
                    <a:latin typeface="Open Sans" panose="020B0606030504020204" pitchFamily="34" charset="0"/>
                    <a:ea typeface="Open Sans" panose="020B0606030504020204" pitchFamily="34" charset="0"/>
                    <a:cs typeface="Open Sans" panose="020B0606030504020204" pitchFamily="34" charset="0"/>
                  </a:rPr>
                  <a:t>1.96</a:t>
                </a:r>
              </a:p>
            </p:txBody>
          </p:sp>
          <p:sp>
            <p:nvSpPr>
              <p:cNvPr id="6" name="TextBox 5">
                <a:extLst>
                  <a:ext uri="{FF2B5EF4-FFF2-40B4-BE49-F238E27FC236}">
                    <a16:creationId xmlns:a16="http://schemas.microsoft.com/office/drawing/2014/main" id="{670F0065-C674-524F-8B42-19D909F9F622}"/>
                  </a:ext>
                </a:extLst>
              </p:cNvPr>
              <p:cNvSpPr txBox="1"/>
              <p:nvPr/>
            </p:nvSpPr>
            <p:spPr>
              <a:xfrm>
                <a:off x="7948863" y="2398118"/>
                <a:ext cx="540533" cy="307777"/>
              </a:xfrm>
              <a:prstGeom prst="rect">
                <a:avLst/>
              </a:prstGeom>
              <a:noFill/>
            </p:spPr>
            <p:txBody>
              <a:bodyPr wrap="none" rtlCol="0">
                <a:spAutoFit/>
              </a:bodyPr>
              <a:lstStyle/>
              <a:p>
                <a:r>
                  <a:rPr lang="en-US" dirty="0">
                    <a:solidFill>
                      <a:srgbClr val="3D74AD"/>
                    </a:solidFill>
                    <a:latin typeface="Open Sans" panose="020B0606030504020204" pitchFamily="34" charset="0"/>
                    <a:ea typeface="Open Sans" panose="020B0606030504020204" pitchFamily="34" charset="0"/>
                    <a:cs typeface="Open Sans" panose="020B0606030504020204" pitchFamily="34" charset="0"/>
                  </a:rPr>
                  <a:t>2.02</a:t>
                </a:r>
              </a:p>
            </p:txBody>
          </p:sp>
        </p:grpSp>
        <p:sp>
          <p:nvSpPr>
            <p:cNvPr id="67" name="TextBox 66">
              <a:extLst>
                <a:ext uri="{FF2B5EF4-FFF2-40B4-BE49-F238E27FC236}">
                  <a16:creationId xmlns:a16="http://schemas.microsoft.com/office/drawing/2014/main" id="{D21B21D2-D937-3317-A0DE-17871B63386C}"/>
                </a:ext>
              </a:extLst>
            </p:cNvPr>
            <p:cNvSpPr txBox="1"/>
            <p:nvPr/>
          </p:nvSpPr>
          <p:spPr>
            <a:xfrm>
              <a:off x="8473475" y="902238"/>
              <a:ext cx="540533" cy="307777"/>
            </a:xfrm>
            <a:prstGeom prst="rect">
              <a:avLst/>
            </a:prstGeom>
            <a:noFill/>
          </p:spPr>
          <p:txBody>
            <a:bodyPr wrap="none" rtlCol="0">
              <a:spAutoFit/>
            </a:bodyPr>
            <a:lstStyle/>
            <a:p>
              <a:r>
                <a:rPr lang="en-US" dirty="0">
                  <a:solidFill>
                    <a:srgbClr val="999999"/>
                  </a:solidFill>
                  <a:latin typeface="Open Sans" panose="020B0606030504020204" pitchFamily="34" charset="0"/>
                  <a:ea typeface="Open Sans" panose="020B0606030504020204" pitchFamily="34" charset="0"/>
                  <a:cs typeface="Open Sans" panose="020B0606030504020204" pitchFamily="34" charset="0"/>
                </a:rPr>
                <a:t>0.77</a:t>
              </a:r>
            </a:p>
          </p:txBody>
        </p:sp>
      </p:grpSp>
      <p:sp>
        <p:nvSpPr>
          <p:cNvPr id="12" name="Rectangle 11">
            <a:extLst>
              <a:ext uri="{FF2B5EF4-FFF2-40B4-BE49-F238E27FC236}">
                <a16:creationId xmlns:a16="http://schemas.microsoft.com/office/drawing/2014/main" id="{6A894FDB-94D1-C330-5058-E6A459673CE5}"/>
              </a:ext>
            </a:extLst>
          </p:cNvPr>
          <p:cNvSpPr/>
          <p:nvPr/>
        </p:nvSpPr>
        <p:spPr>
          <a:xfrm>
            <a:off x="3338623" y="2192502"/>
            <a:ext cx="5778632" cy="14913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338623"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230151"/>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deletion and duplication structural variation (SV)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11" name="Group 10">
            <a:extLst>
              <a:ext uri="{FF2B5EF4-FFF2-40B4-BE49-F238E27FC236}">
                <a16:creationId xmlns:a16="http://schemas.microsoft.com/office/drawing/2014/main" id="{AF87A9D0-36B9-0C95-A7C6-72271A47D0EB}"/>
              </a:ext>
            </a:extLst>
          </p:cNvPr>
          <p:cNvGrpSpPr/>
          <p:nvPr/>
        </p:nvGrpSpPr>
        <p:grpSpPr>
          <a:xfrm>
            <a:off x="3186025" y="772445"/>
            <a:ext cx="5957975" cy="3593067"/>
            <a:chOff x="3056033" y="0"/>
            <a:chExt cx="5957975" cy="3593067"/>
          </a:xfrm>
        </p:grpSpPr>
        <p:grpSp>
          <p:nvGrpSpPr>
            <p:cNvPr id="7" name="Group 6">
              <a:extLst>
                <a:ext uri="{FF2B5EF4-FFF2-40B4-BE49-F238E27FC236}">
                  <a16:creationId xmlns:a16="http://schemas.microsoft.com/office/drawing/2014/main" id="{CA5CF16B-9591-0E5B-56C3-F089D4ADD78F}"/>
                </a:ext>
              </a:extLst>
            </p:cNvPr>
            <p:cNvGrpSpPr/>
            <p:nvPr/>
          </p:nvGrpSpPr>
          <p:grpSpPr>
            <a:xfrm>
              <a:off x="3056033" y="0"/>
              <a:ext cx="5665477" cy="3593067"/>
              <a:chOff x="3056033" y="0"/>
              <a:chExt cx="5665477" cy="3593067"/>
            </a:xfrm>
          </p:grpSpPr>
          <p:pic>
            <p:nvPicPr>
              <p:cNvPr id="2" name="Picture 1" descr="A graph with a bar chart&#10;&#10;Description automatically generated with medium confidence">
                <a:extLst>
                  <a:ext uri="{FF2B5EF4-FFF2-40B4-BE49-F238E27FC236}">
                    <a16:creationId xmlns:a16="http://schemas.microsoft.com/office/drawing/2014/main" id="{A39A4B1A-3617-F7C5-F752-2F40BCCA988D}"/>
                  </a:ext>
                </a:extLst>
              </p:cNvPr>
              <p:cNvPicPr>
                <a:picLocks noChangeAspect="1"/>
              </p:cNvPicPr>
              <p:nvPr/>
            </p:nvPicPr>
            <p:blipFill>
              <a:blip r:embed="rId3"/>
              <a:stretch>
                <a:fillRect/>
              </a:stretch>
            </p:blipFill>
            <p:spPr>
              <a:xfrm>
                <a:off x="3953575" y="187399"/>
                <a:ext cx="4767935" cy="3405668"/>
              </a:xfrm>
              <a:prstGeom prst="rect">
                <a:avLst/>
              </a:prstGeom>
            </p:spPr>
          </p:pic>
          <p:grpSp>
            <p:nvGrpSpPr>
              <p:cNvPr id="65" name="Group 64">
                <a:extLst>
                  <a:ext uri="{FF2B5EF4-FFF2-40B4-BE49-F238E27FC236}">
                    <a16:creationId xmlns:a16="http://schemas.microsoft.com/office/drawing/2014/main" id="{5E01C460-A2B9-15C1-9D8B-3B3FA9B2DF7E}"/>
                  </a:ext>
                </a:extLst>
              </p:cNvPr>
              <p:cNvGrpSpPr/>
              <p:nvPr/>
            </p:nvGrpSpPr>
            <p:grpSpPr>
              <a:xfrm>
                <a:off x="3056033" y="0"/>
                <a:ext cx="5463090" cy="3569370"/>
                <a:chOff x="3478521" y="0"/>
                <a:chExt cx="5463090" cy="3569370"/>
              </a:xfrm>
            </p:grpSpPr>
            <p:grpSp>
              <p:nvGrpSpPr>
                <p:cNvPr id="48" name="Group 47">
                  <a:extLst>
                    <a:ext uri="{FF2B5EF4-FFF2-40B4-BE49-F238E27FC236}">
                      <a16:creationId xmlns:a16="http://schemas.microsoft.com/office/drawing/2014/main" id="{BFE18E3D-CA66-E6C2-184B-BF55802D2FE5}"/>
                    </a:ext>
                  </a:extLst>
                </p:cNvPr>
                <p:cNvGrpSpPr/>
                <p:nvPr/>
              </p:nvGrpSpPr>
              <p:grpSpPr>
                <a:xfrm>
                  <a:off x="4603575" y="0"/>
                  <a:ext cx="4338036" cy="3569370"/>
                  <a:chOff x="4603575" y="0"/>
                  <a:chExt cx="4338036" cy="3569370"/>
                </a:xfrm>
              </p:grpSpPr>
              <p:grpSp>
                <p:nvGrpSpPr>
                  <p:cNvPr id="49" name="Group 48">
                    <a:extLst>
                      <a:ext uri="{FF2B5EF4-FFF2-40B4-BE49-F238E27FC236}">
                        <a16:creationId xmlns:a16="http://schemas.microsoft.com/office/drawing/2014/main" id="{43F928C9-3B6D-AC90-C6B4-513162CF1876}"/>
                      </a:ext>
                    </a:extLst>
                  </p:cNvPr>
                  <p:cNvGrpSpPr/>
                  <p:nvPr/>
                </p:nvGrpSpPr>
                <p:grpSpPr>
                  <a:xfrm>
                    <a:off x="4603575" y="991729"/>
                    <a:ext cx="4338036" cy="114732"/>
                    <a:chOff x="4603575" y="991729"/>
                    <a:chExt cx="4338036" cy="114732"/>
                  </a:xfrm>
                </p:grpSpPr>
                <p:sp>
                  <p:nvSpPr>
                    <p:cNvPr id="56" name="Triangle 55">
                      <a:extLst>
                        <a:ext uri="{FF2B5EF4-FFF2-40B4-BE49-F238E27FC236}">
                          <a16:creationId xmlns:a16="http://schemas.microsoft.com/office/drawing/2014/main" id="{636CEDD2-CA77-1F5B-CACE-66B6FD513FA4}"/>
                        </a:ext>
                      </a:extLst>
                    </p:cNvPr>
                    <p:cNvSpPr/>
                    <p:nvPr/>
                  </p:nvSpPr>
                  <p:spPr>
                    <a:xfrm rot="5400000">
                      <a:off x="8854518" y="1019368"/>
                      <a:ext cx="114732" cy="59454"/>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BC18E5BF-0F71-8F0F-DE98-D0ACC2A8CC5D}"/>
                        </a:ext>
                      </a:extLst>
                    </p:cNvPr>
                    <p:cNvSpPr/>
                    <p:nvPr/>
                  </p:nvSpPr>
                  <p:spPr>
                    <a:xfrm rot="16200000">
                      <a:off x="4575936" y="1019368"/>
                      <a:ext cx="114732" cy="59453"/>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23B398E-A015-1CDA-AAEF-818B2CB8E5D9}"/>
                      </a:ext>
                    </a:extLst>
                  </p:cNvPr>
                  <p:cNvGrpSpPr/>
                  <p:nvPr/>
                </p:nvGrpSpPr>
                <p:grpSpPr>
                  <a:xfrm>
                    <a:off x="4657667" y="0"/>
                    <a:ext cx="3670910" cy="3569370"/>
                    <a:chOff x="4656535" y="571324"/>
                    <a:chExt cx="3670910" cy="3569370"/>
                  </a:xfrm>
                </p:grpSpPr>
                <p:sp>
                  <p:nvSpPr>
                    <p:cNvPr id="52" name="TextBox 51">
                      <a:extLst>
                        <a:ext uri="{FF2B5EF4-FFF2-40B4-BE49-F238E27FC236}">
                          <a16:creationId xmlns:a16="http://schemas.microsoft.com/office/drawing/2014/main" id="{EBE74997-80EE-1299-EC40-33BB3DCE424F}"/>
                        </a:ext>
                      </a:extLst>
                    </p:cNvPr>
                    <p:cNvSpPr txBox="1"/>
                    <p:nvPr/>
                  </p:nvSpPr>
                  <p:spPr>
                    <a:xfrm>
                      <a:off x="4656535" y="571324"/>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Noncoding Constrained Regions</a:t>
                      </a:r>
                    </a:p>
                  </p:txBody>
                </p:sp>
                <p:sp>
                  <p:nvSpPr>
                    <p:cNvPr id="55" name="TextBox 54">
                      <a:extLst>
                        <a:ext uri="{FF2B5EF4-FFF2-40B4-BE49-F238E27FC236}">
                          <a16:creationId xmlns:a16="http://schemas.microsoft.com/office/drawing/2014/main" id="{CA7CDE6C-8798-DBE3-005D-2A3A59C4C3BB}"/>
                        </a:ext>
                      </a:extLst>
                    </p:cNvPr>
                    <p:cNvSpPr txBox="1"/>
                    <p:nvPr/>
                  </p:nvSpPr>
                  <p:spPr>
                    <a:xfrm>
                      <a:off x="5359914" y="3802140"/>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grpSp>
            <p:sp>
              <p:nvSpPr>
                <p:cNvPr id="64" name="TextBox 63">
                  <a:extLst>
                    <a:ext uri="{FF2B5EF4-FFF2-40B4-BE49-F238E27FC236}">
                      <a16:creationId xmlns:a16="http://schemas.microsoft.com/office/drawing/2014/main" id="{0938A8B6-D1DD-CA68-5344-F8F49064628C}"/>
                    </a:ext>
                  </a:extLst>
                </p:cNvPr>
                <p:cNvSpPr txBox="1"/>
                <p:nvPr/>
              </p:nvSpPr>
              <p:spPr>
                <a:xfrm>
                  <a:off x="3478521" y="904238"/>
                  <a:ext cx="1434666"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SNV</a:t>
                  </a:r>
                </a:p>
              </p:txBody>
            </p:sp>
          </p:grpSp>
          <p:sp>
            <p:nvSpPr>
              <p:cNvPr id="3" name="TextBox 2">
                <a:extLst>
                  <a:ext uri="{FF2B5EF4-FFF2-40B4-BE49-F238E27FC236}">
                    <a16:creationId xmlns:a16="http://schemas.microsoft.com/office/drawing/2014/main" id="{726B2A1C-E2B8-1750-4AE7-7C67F1E52CB4}"/>
                  </a:ext>
                </a:extLst>
              </p:cNvPr>
              <p:cNvSpPr txBox="1"/>
              <p:nvPr/>
            </p:nvSpPr>
            <p:spPr>
              <a:xfrm>
                <a:off x="3074927" y="1534924"/>
                <a:ext cx="1339457"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Deletion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4" name="TextBox 3">
                <a:extLst>
                  <a:ext uri="{FF2B5EF4-FFF2-40B4-BE49-F238E27FC236}">
                    <a16:creationId xmlns:a16="http://schemas.microsoft.com/office/drawing/2014/main" id="{D2DFB72C-7E35-A08C-A57D-3589AEC03FC4}"/>
                  </a:ext>
                </a:extLst>
              </p:cNvPr>
              <p:cNvSpPr txBox="1"/>
              <p:nvPr/>
            </p:nvSpPr>
            <p:spPr>
              <a:xfrm>
                <a:off x="3078861" y="2290396"/>
                <a:ext cx="1383128"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Duplication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5" name="TextBox 4">
                <a:extLst>
                  <a:ext uri="{FF2B5EF4-FFF2-40B4-BE49-F238E27FC236}">
                    <a16:creationId xmlns:a16="http://schemas.microsoft.com/office/drawing/2014/main" id="{6C066051-AF57-76C1-4EAC-D42ABC3A28DB}"/>
                  </a:ext>
                </a:extLst>
              </p:cNvPr>
              <p:cNvSpPr txBox="1"/>
              <p:nvPr/>
            </p:nvSpPr>
            <p:spPr>
              <a:xfrm>
                <a:off x="7809909" y="1643586"/>
                <a:ext cx="540533" cy="307777"/>
              </a:xfrm>
              <a:prstGeom prst="rect">
                <a:avLst/>
              </a:prstGeom>
              <a:noFill/>
            </p:spPr>
            <p:txBody>
              <a:bodyPr wrap="none" rtlCol="0">
                <a:spAutoFit/>
              </a:bodyPr>
              <a:lstStyle/>
              <a:p>
                <a:r>
                  <a:rPr lang="en-US" dirty="0">
                    <a:solidFill>
                      <a:srgbClr val="D81A60"/>
                    </a:solidFill>
                    <a:latin typeface="Open Sans" panose="020B0606030504020204" pitchFamily="34" charset="0"/>
                    <a:ea typeface="Open Sans" panose="020B0606030504020204" pitchFamily="34" charset="0"/>
                    <a:cs typeface="Open Sans" panose="020B0606030504020204" pitchFamily="34" charset="0"/>
                  </a:rPr>
                  <a:t>1.96</a:t>
                </a:r>
              </a:p>
            </p:txBody>
          </p:sp>
          <p:sp>
            <p:nvSpPr>
              <p:cNvPr id="6" name="TextBox 5">
                <a:extLst>
                  <a:ext uri="{FF2B5EF4-FFF2-40B4-BE49-F238E27FC236}">
                    <a16:creationId xmlns:a16="http://schemas.microsoft.com/office/drawing/2014/main" id="{670F0065-C674-524F-8B42-19D909F9F622}"/>
                  </a:ext>
                </a:extLst>
              </p:cNvPr>
              <p:cNvSpPr txBox="1"/>
              <p:nvPr/>
            </p:nvSpPr>
            <p:spPr>
              <a:xfrm>
                <a:off x="7948863" y="2398118"/>
                <a:ext cx="540533" cy="307777"/>
              </a:xfrm>
              <a:prstGeom prst="rect">
                <a:avLst/>
              </a:prstGeom>
              <a:noFill/>
            </p:spPr>
            <p:txBody>
              <a:bodyPr wrap="none" rtlCol="0">
                <a:spAutoFit/>
              </a:bodyPr>
              <a:lstStyle/>
              <a:p>
                <a:r>
                  <a:rPr lang="en-US" dirty="0">
                    <a:solidFill>
                      <a:srgbClr val="3D74AD"/>
                    </a:solidFill>
                    <a:latin typeface="Open Sans" panose="020B0606030504020204" pitchFamily="34" charset="0"/>
                    <a:ea typeface="Open Sans" panose="020B0606030504020204" pitchFamily="34" charset="0"/>
                    <a:cs typeface="Open Sans" panose="020B0606030504020204" pitchFamily="34" charset="0"/>
                  </a:rPr>
                  <a:t>2.02</a:t>
                </a:r>
              </a:p>
            </p:txBody>
          </p:sp>
        </p:grpSp>
        <p:sp>
          <p:nvSpPr>
            <p:cNvPr id="67" name="TextBox 66">
              <a:extLst>
                <a:ext uri="{FF2B5EF4-FFF2-40B4-BE49-F238E27FC236}">
                  <a16:creationId xmlns:a16="http://schemas.microsoft.com/office/drawing/2014/main" id="{D21B21D2-D937-3317-A0DE-17871B63386C}"/>
                </a:ext>
              </a:extLst>
            </p:cNvPr>
            <p:cNvSpPr txBox="1"/>
            <p:nvPr/>
          </p:nvSpPr>
          <p:spPr>
            <a:xfrm>
              <a:off x="8473475" y="902238"/>
              <a:ext cx="540533" cy="307777"/>
            </a:xfrm>
            <a:prstGeom prst="rect">
              <a:avLst/>
            </a:prstGeom>
            <a:noFill/>
          </p:spPr>
          <p:txBody>
            <a:bodyPr wrap="none" rtlCol="0">
              <a:spAutoFit/>
            </a:bodyPr>
            <a:lstStyle/>
            <a:p>
              <a:r>
                <a:rPr lang="en-US" dirty="0">
                  <a:solidFill>
                    <a:srgbClr val="999999"/>
                  </a:solidFill>
                  <a:latin typeface="Open Sans" panose="020B0606030504020204" pitchFamily="34" charset="0"/>
                  <a:ea typeface="Open Sans" panose="020B0606030504020204" pitchFamily="34" charset="0"/>
                  <a:cs typeface="Open Sans" panose="020B0606030504020204" pitchFamily="34" charset="0"/>
                </a:rPr>
                <a:t>0.77</a:t>
              </a:r>
            </a:p>
          </p:txBody>
        </p:sp>
      </p:grpSp>
      <p:sp>
        <p:nvSpPr>
          <p:cNvPr id="13" name="Rectangle 12">
            <a:extLst>
              <a:ext uri="{FF2B5EF4-FFF2-40B4-BE49-F238E27FC236}">
                <a16:creationId xmlns:a16="http://schemas.microsoft.com/office/drawing/2014/main" id="{1C95583B-F467-6BA0-8A39-8A8657809948}"/>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1916276-84F3-8FAD-3096-B5252E3E1532}"/>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Let’s focus on structural variation instead</a:t>
            </a:r>
          </a:p>
        </p:txBody>
      </p:sp>
    </p:spTree>
    <p:extLst>
      <p:ext uri="{BB962C8B-B14F-4D97-AF65-F5344CB8AC3E}">
        <p14:creationId xmlns:p14="http://schemas.microsoft.com/office/powerpoint/2010/main" val="216237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Autofit/>
          </a:bodyPr>
          <a:lstStyle/>
          <a:p>
            <a:r>
              <a:rPr lang="en-US" sz="2800" dirty="0"/>
              <a:t>Deletion events are well-characterized in WGSPD</a:t>
            </a:r>
          </a:p>
        </p:txBody>
      </p:sp>
      <p:pic>
        <p:nvPicPr>
          <p:cNvPr id="11" name="Picture 10" descr="A graph of different colored lines&#10;&#10;Description automatically generated">
            <a:extLst>
              <a:ext uri="{FF2B5EF4-FFF2-40B4-BE49-F238E27FC236}">
                <a16:creationId xmlns:a16="http://schemas.microsoft.com/office/drawing/2014/main" id="{AD07878E-1266-B05F-0118-10A9883B4169}"/>
              </a:ext>
            </a:extLst>
          </p:cNvPr>
          <p:cNvPicPr>
            <a:picLocks noChangeAspect="1"/>
          </p:cNvPicPr>
          <p:nvPr/>
        </p:nvPicPr>
        <p:blipFill rotWithShape="1">
          <a:blip r:embed="rId3"/>
          <a:srcRect t="9649"/>
          <a:stretch/>
        </p:blipFill>
        <p:spPr>
          <a:xfrm>
            <a:off x="1882844" y="1256044"/>
            <a:ext cx="5378312" cy="3887456"/>
          </a:xfrm>
          <a:prstGeom prst="rect">
            <a:avLst/>
          </a:prstGeom>
        </p:spPr>
      </p:pic>
      <p:sp>
        <p:nvSpPr>
          <p:cNvPr id="3" name="Rectangle 2">
            <a:extLst>
              <a:ext uri="{FF2B5EF4-FFF2-40B4-BE49-F238E27FC236}">
                <a16:creationId xmlns:a16="http://schemas.microsoft.com/office/drawing/2014/main" id="{053C0062-B13F-A49B-DF2D-F3E6638C1DEB}"/>
              </a:ext>
            </a:extLst>
          </p:cNvPr>
          <p:cNvSpPr/>
          <p:nvPr/>
        </p:nvSpPr>
        <p:spPr>
          <a:xfrm>
            <a:off x="3999244" y="1256044"/>
            <a:ext cx="667024" cy="35872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846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E7BDAD5-8119-60A3-CC0C-49FE5D9CEEB4}"/>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 strong concordance between rare deletion SVs and existing SNV constraint metrics. </a:t>
            </a:r>
          </a:p>
        </p:txBody>
      </p:sp>
      <p:pic>
        <p:nvPicPr>
          <p:cNvPr id="2" name="Picture 2" descr="Fig. 4">
            <a:extLst>
              <a:ext uri="{FF2B5EF4-FFF2-40B4-BE49-F238E27FC236}">
                <a16:creationId xmlns:a16="http://schemas.microsoft.com/office/drawing/2014/main" id="{A5D455DD-0710-ADFB-8868-417C28166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8" t="71294" r="67656"/>
          <a:stretch/>
        </p:blipFill>
        <p:spPr bwMode="auto">
          <a:xfrm>
            <a:off x="4095946" y="819815"/>
            <a:ext cx="4496585" cy="3503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76DB9E-5DD1-7BC3-26D5-99462D5B3AD9}"/>
              </a:ext>
            </a:extLst>
          </p:cNvPr>
          <p:cNvSpPr txBox="1"/>
          <p:nvPr/>
        </p:nvSpPr>
        <p:spPr>
          <a:xfrm>
            <a:off x="4440468" y="3922850"/>
            <a:ext cx="4703532" cy="369332"/>
          </a:xfrm>
          <a:prstGeom prst="rect">
            <a:avLst/>
          </a:prstGeom>
          <a:noFill/>
        </p:spPr>
        <p:txBody>
          <a:bodyPr wrap="none" rtlCol="0">
            <a:spAutoFit/>
          </a:bodyPr>
          <a:lstStyle/>
          <a:p>
            <a:r>
              <a:rPr lang="en-US" sz="1800" b="1" dirty="0" err="1">
                <a:latin typeface="Open Sans" panose="020B0606030504020204" pitchFamily="34" charset="0"/>
                <a:ea typeface="Open Sans" panose="020B0606030504020204" pitchFamily="34" charset="0"/>
                <a:cs typeface="Open Sans" panose="020B0606030504020204" pitchFamily="34" charset="0"/>
              </a:rPr>
              <a:t>pLoF</a:t>
            </a:r>
            <a:r>
              <a:rPr lang="en-US" sz="1800" b="1" dirty="0">
                <a:latin typeface="Open Sans" panose="020B0606030504020204" pitchFamily="34" charset="0"/>
                <a:ea typeface="Open Sans" panose="020B0606030504020204" pitchFamily="34" charset="0"/>
                <a:cs typeface="Open Sans" panose="020B0606030504020204" pitchFamily="34" charset="0"/>
              </a:rPr>
              <a:t> SNV constraint (LOEUF) percentile</a:t>
            </a:r>
          </a:p>
        </p:txBody>
      </p:sp>
      <p:sp>
        <p:nvSpPr>
          <p:cNvPr id="4" name="TextBox 3">
            <a:extLst>
              <a:ext uri="{FF2B5EF4-FFF2-40B4-BE49-F238E27FC236}">
                <a16:creationId xmlns:a16="http://schemas.microsoft.com/office/drawing/2014/main" id="{5AAF22E8-6EA7-7D73-D06E-C820AA9535B6}"/>
              </a:ext>
            </a:extLst>
          </p:cNvPr>
          <p:cNvSpPr txBox="1"/>
          <p:nvPr/>
        </p:nvSpPr>
        <p:spPr>
          <a:xfrm>
            <a:off x="7361140" y="4881889"/>
            <a:ext cx="178286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Collins et al. (2020) Nature </a:t>
            </a:r>
          </a:p>
        </p:txBody>
      </p:sp>
    </p:spTree>
    <p:extLst>
      <p:ext uri="{BB962C8B-B14F-4D97-AF65-F5344CB8AC3E}">
        <p14:creationId xmlns:p14="http://schemas.microsoft.com/office/powerpoint/2010/main" val="152985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aph with colorful bars&#10;&#10;Description automatically generated with medium confidence">
            <a:extLst>
              <a:ext uri="{FF2B5EF4-FFF2-40B4-BE49-F238E27FC236}">
                <a16:creationId xmlns:a16="http://schemas.microsoft.com/office/drawing/2014/main" id="{041A6BC9-C237-7B3B-EABB-3583EDE1B8D5}"/>
              </a:ext>
            </a:extLst>
          </p:cNvPr>
          <p:cNvPicPr>
            <a:picLocks noChangeAspect="1"/>
          </p:cNvPicPr>
          <p:nvPr/>
        </p:nvPicPr>
        <p:blipFill rotWithShape="1">
          <a:blip r:embed="rId3"/>
          <a:srcRect l="65226" t="40649" r="1717" b="39287"/>
          <a:stretch/>
        </p:blipFill>
        <p:spPr>
          <a:xfrm>
            <a:off x="6268036" y="3936380"/>
            <a:ext cx="2793534" cy="1207120"/>
          </a:xfrm>
          <a:prstGeom prst="rect">
            <a:avLst/>
          </a:prstGeom>
        </p:spPr>
      </p:pic>
      <p:sp>
        <p:nvSpPr>
          <p:cNvPr id="45" name="TextBox 44">
            <a:extLst>
              <a:ext uri="{FF2B5EF4-FFF2-40B4-BE49-F238E27FC236}">
                <a16:creationId xmlns:a16="http://schemas.microsoft.com/office/drawing/2014/main" id="{DE7BDAD5-8119-60A3-CC0C-49FE5D9CEEB4}"/>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nvGrpSpPr>
          <p:cNvPr id="46" name="Group 45">
            <a:extLst>
              <a:ext uri="{FF2B5EF4-FFF2-40B4-BE49-F238E27FC236}">
                <a16:creationId xmlns:a16="http://schemas.microsoft.com/office/drawing/2014/main" id="{D1D8C390-4926-554C-C324-73705AF6E84A}"/>
              </a:ext>
            </a:extLst>
          </p:cNvPr>
          <p:cNvGrpSpPr/>
          <p:nvPr/>
        </p:nvGrpSpPr>
        <p:grpSpPr>
          <a:xfrm>
            <a:off x="3032234" y="82331"/>
            <a:ext cx="5912071" cy="3854049"/>
            <a:chOff x="3137334" y="82331"/>
            <a:chExt cx="5912071" cy="3854049"/>
          </a:xfrm>
        </p:grpSpPr>
        <p:grpSp>
          <p:nvGrpSpPr>
            <p:cNvPr id="47" name="Group 46">
              <a:extLst>
                <a:ext uri="{FF2B5EF4-FFF2-40B4-BE49-F238E27FC236}">
                  <a16:creationId xmlns:a16="http://schemas.microsoft.com/office/drawing/2014/main" id="{433385E7-96F2-65DD-8364-C05C25567961}"/>
                </a:ext>
              </a:extLst>
            </p:cNvPr>
            <p:cNvGrpSpPr/>
            <p:nvPr/>
          </p:nvGrpSpPr>
          <p:grpSpPr>
            <a:xfrm>
              <a:off x="3137334" y="82331"/>
              <a:ext cx="5912071" cy="3854049"/>
              <a:chOff x="3137334" y="82331"/>
              <a:chExt cx="5912071" cy="3854049"/>
            </a:xfrm>
          </p:grpSpPr>
          <p:grpSp>
            <p:nvGrpSpPr>
              <p:cNvPr id="53" name="Group 52">
                <a:extLst>
                  <a:ext uri="{FF2B5EF4-FFF2-40B4-BE49-F238E27FC236}">
                    <a16:creationId xmlns:a16="http://schemas.microsoft.com/office/drawing/2014/main" id="{684F7C04-F54F-4D60-87DA-BCDC0ABAB844}"/>
                  </a:ext>
                </a:extLst>
              </p:cNvPr>
              <p:cNvGrpSpPr/>
              <p:nvPr/>
            </p:nvGrpSpPr>
            <p:grpSpPr>
              <a:xfrm>
                <a:off x="3137334" y="82331"/>
                <a:ext cx="5912071" cy="3854049"/>
                <a:chOff x="3137334" y="82331"/>
                <a:chExt cx="5912071" cy="3854049"/>
              </a:xfrm>
            </p:grpSpPr>
            <p:grpSp>
              <p:nvGrpSpPr>
                <p:cNvPr id="58" name="Group 57">
                  <a:extLst>
                    <a:ext uri="{FF2B5EF4-FFF2-40B4-BE49-F238E27FC236}">
                      <a16:creationId xmlns:a16="http://schemas.microsoft.com/office/drawing/2014/main" id="{19A907A6-A44F-BFFC-8F3B-A11C7CA0970E}"/>
                    </a:ext>
                  </a:extLst>
                </p:cNvPr>
                <p:cNvGrpSpPr/>
                <p:nvPr/>
              </p:nvGrpSpPr>
              <p:grpSpPr>
                <a:xfrm>
                  <a:off x="3585307" y="82331"/>
                  <a:ext cx="5464098" cy="3854049"/>
                  <a:chOff x="3585307" y="475448"/>
                  <a:chExt cx="5464098" cy="3854049"/>
                </a:xfrm>
              </p:grpSpPr>
              <p:sp>
                <p:nvSpPr>
                  <p:cNvPr id="61" name="TextBox 60">
                    <a:extLst>
                      <a:ext uri="{FF2B5EF4-FFF2-40B4-BE49-F238E27FC236}">
                        <a16:creationId xmlns:a16="http://schemas.microsoft.com/office/drawing/2014/main" id="{C4782CB8-295D-1323-DC33-AC7CA417DCE8}"/>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Deletion SVs</a:t>
                    </a:r>
                  </a:p>
                </p:txBody>
              </p:sp>
              <p:pic>
                <p:nvPicPr>
                  <p:cNvPr id="62" name="Picture 61" descr="A graph showing a number of objects&#10;&#10;Description automatically generated with medium confidence">
                    <a:extLst>
                      <a:ext uri="{FF2B5EF4-FFF2-40B4-BE49-F238E27FC236}">
                        <a16:creationId xmlns:a16="http://schemas.microsoft.com/office/drawing/2014/main" id="{0A736ABE-8B99-8794-8207-9E3F9666966D}"/>
                      </a:ext>
                    </a:extLst>
                  </p:cNvPr>
                  <p:cNvPicPr>
                    <a:picLocks noChangeAspect="1"/>
                  </p:cNvPicPr>
                  <p:nvPr/>
                </p:nvPicPr>
                <p:blipFill rotWithShape="1">
                  <a:blip r:embed="rId4"/>
                  <a:srcRect t="14434"/>
                  <a:stretch/>
                </p:blipFill>
                <p:spPr>
                  <a:xfrm>
                    <a:off x="3585307" y="989919"/>
                    <a:ext cx="5464098" cy="3339578"/>
                  </a:xfrm>
                  <a:prstGeom prst="rect">
                    <a:avLst/>
                  </a:prstGeom>
                </p:spPr>
              </p:pic>
              <p:sp>
                <p:nvSpPr>
                  <p:cNvPr id="63" name="TextBox 62">
                    <a:extLst>
                      <a:ext uri="{FF2B5EF4-FFF2-40B4-BE49-F238E27FC236}">
                        <a16:creationId xmlns:a16="http://schemas.microsoft.com/office/drawing/2014/main" id="{DBA2B1CB-B92C-2B1B-047A-8A4FF536E96C}"/>
                      </a:ext>
                    </a:extLst>
                  </p:cNvPr>
                  <p:cNvSpPr txBox="1"/>
                  <p:nvPr/>
                </p:nvSpPr>
                <p:spPr>
                  <a:xfrm>
                    <a:off x="5008472" y="3990943"/>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59" name="TextBox 58">
                  <a:extLst>
                    <a:ext uri="{FF2B5EF4-FFF2-40B4-BE49-F238E27FC236}">
                      <a16:creationId xmlns:a16="http://schemas.microsoft.com/office/drawing/2014/main" id="{31ED1810-A020-5DDB-25F3-D5D00E2742C5}"/>
                    </a:ext>
                  </a:extLst>
                </p:cNvPr>
                <p:cNvSpPr txBox="1"/>
                <p:nvPr/>
              </p:nvSpPr>
              <p:spPr>
                <a:xfrm>
                  <a:off x="3137334" y="1108986"/>
                  <a:ext cx="1434666" cy="338554"/>
                </a:xfrm>
                <a:prstGeom prst="rect">
                  <a:avLst/>
                </a:prstGeom>
                <a:noFill/>
              </p:spPr>
              <p:txBody>
                <a:bodyPr wrap="square" rtlCol="0">
                  <a:spAutoFit/>
                </a:bodyPr>
                <a:lstStyle/>
                <a:p>
                  <a:pPr algn="ctr"/>
                  <a:r>
                    <a:rPr lang="en-US" sz="1600" dirty="0" err="1">
                      <a:latin typeface="Open Sans" panose="020B0606030504020204" pitchFamily="34" charset="0"/>
                      <a:ea typeface="Open Sans" panose="020B0606030504020204" pitchFamily="34" charset="0"/>
                      <a:cs typeface="Open Sans" panose="020B0606030504020204" pitchFamily="34" charset="0"/>
                    </a:rPr>
                    <a:t>Exonic</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D1BE0E94-E647-749D-4FAE-C8F17BA99A8D}"/>
                    </a:ext>
                  </a:extLst>
                </p:cNvPr>
                <p:cNvSpPr txBox="1"/>
                <p:nvPr/>
              </p:nvSpPr>
              <p:spPr>
                <a:xfrm>
                  <a:off x="3137334" y="2346492"/>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Intronic</a:t>
                  </a:r>
                </a:p>
              </p:txBody>
            </p:sp>
          </p:grpSp>
          <p:sp>
            <p:nvSpPr>
              <p:cNvPr id="54" name="TextBox 53">
                <a:extLst>
                  <a:ext uri="{FF2B5EF4-FFF2-40B4-BE49-F238E27FC236}">
                    <a16:creationId xmlns:a16="http://schemas.microsoft.com/office/drawing/2014/main" id="{3A1AE968-5A82-87C1-6C8B-465B37F14B74}"/>
                  </a:ext>
                </a:extLst>
              </p:cNvPr>
              <p:cNvSpPr txBox="1"/>
              <p:nvPr/>
            </p:nvSpPr>
            <p:spPr>
              <a:xfrm>
                <a:off x="5278108" y="763457"/>
                <a:ext cx="532518" cy="307777"/>
              </a:xfrm>
              <a:prstGeom prst="rect">
                <a:avLst/>
              </a:prstGeom>
              <a:noFill/>
            </p:spPr>
            <p:txBody>
              <a:bodyPr wrap="none" rtlCol="0">
                <a:spAutoFit/>
              </a:bodyPr>
              <a:lstStyle/>
              <a:p>
                <a:r>
                  <a:rPr lang="en-US" dirty="0">
                    <a:solidFill>
                      <a:srgbClr val="C77CFF"/>
                    </a:solidFill>
                  </a:rPr>
                  <a:t>1.62</a:t>
                </a:r>
              </a:p>
            </p:txBody>
          </p:sp>
          <p:sp>
            <p:nvSpPr>
              <p:cNvPr id="55" name="TextBox 54">
                <a:extLst>
                  <a:ext uri="{FF2B5EF4-FFF2-40B4-BE49-F238E27FC236}">
                    <a16:creationId xmlns:a16="http://schemas.microsoft.com/office/drawing/2014/main" id="{6DF00349-C20D-F3DB-77FB-3781B76190F2}"/>
                  </a:ext>
                </a:extLst>
              </p:cNvPr>
              <p:cNvSpPr txBox="1"/>
              <p:nvPr/>
            </p:nvSpPr>
            <p:spPr>
              <a:xfrm>
                <a:off x="7082516" y="1000325"/>
                <a:ext cx="532518" cy="307777"/>
              </a:xfrm>
              <a:prstGeom prst="rect">
                <a:avLst/>
              </a:prstGeom>
              <a:noFill/>
            </p:spPr>
            <p:txBody>
              <a:bodyPr wrap="none" rtlCol="0">
                <a:spAutoFit/>
              </a:bodyPr>
              <a:lstStyle/>
              <a:p>
                <a:r>
                  <a:rPr lang="en-US" dirty="0">
                    <a:solidFill>
                      <a:srgbClr val="00BEC4"/>
                    </a:solidFill>
                  </a:rPr>
                  <a:t>1.52</a:t>
                </a:r>
              </a:p>
            </p:txBody>
          </p:sp>
          <p:sp>
            <p:nvSpPr>
              <p:cNvPr id="56" name="TextBox 55">
                <a:extLst>
                  <a:ext uri="{FF2B5EF4-FFF2-40B4-BE49-F238E27FC236}">
                    <a16:creationId xmlns:a16="http://schemas.microsoft.com/office/drawing/2014/main" id="{AA15EDEB-BED5-7A32-7CD0-0693AE90FF60}"/>
                  </a:ext>
                </a:extLst>
              </p:cNvPr>
              <p:cNvSpPr txBox="1"/>
              <p:nvPr/>
            </p:nvSpPr>
            <p:spPr>
              <a:xfrm>
                <a:off x="6339758" y="1220947"/>
                <a:ext cx="532518" cy="307777"/>
              </a:xfrm>
              <a:prstGeom prst="rect">
                <a:avLst/>
              </a:prstGeom>
              <a:noFill/>
            </p:spPr>
            <p:txBody>
              <a:bodyPr wrap="none" rtlCol="0">
                <a:spAutoFit/>
              </a:bodyPr>
              <a:lstStyle/>
              <a:p>
                <a:r>
                  <a:rPr lang="en-US" dirty="0">
                    <a:solidFill>
                      <a:srgbClr val="7CAF00"/>
                    </a:solidFill>
                  </a:rPr>
                  <a:t>1.93</a:t>
                </a:r>
              </a:p>
            </p:txBody>
          </p:sp>
          <p:sp>
            <p:nvSpPr>
              <p:cNvPr id="57" name="TextBox 56">
                <a:extLst>
                  <a:ext uri="{FF2B5EF4-FFF2-40B4-BE49-F238E27FC236}">
                    <a16:creationId xmlns:a16="http://schemas.microsoft.com/office/drawing/2014/main" id="{071B2EC8-7A70-DE8B-608B-A9C58C422C66}"/>
                  </a:ext>
                </a:extLst>
              </p:cNvPr>
              <p:cNvSpPr txBox="1"/>
              <p:nvPr/>
            </p:nvSpPr>
            <p:spPr>
              <a:xfrm>
                <a:off x="5204993" y="1459450"/>
                <a:ext cx="532518" cy="307777"/>
              </a:xfrm>
              <a:prstGeom prst="rect">
                <a:avLst/>
              </a:prstGeom>
              <a:noFill/>
            </p:spPr>
            <p:txBody>
              <a:bodyPr wrap="none" rtlCol="0">
                <a:spAutoFit/>
              </a:bodyPr>
              <a:lstStyle/>
              <a:p>
                <a:r>
                  <a:rPr lang="en-US" dirty="0">
                    <a:solidFill>
                      <a:srgbClr val="F9766E"/>
                    </a:solidFill>
                  </a:rPr>
                  <a:t>1.31</a:t>
                </a:r>
              </a:p>
            </p:txBody>
          </p:sp>
        </p:grpSp>
        <p:grpSp>
          <p:nvGrpSpPr>
            <p:cNvPr id="48" name="Group 47">
              <a:extLst>
                <a:ext uri="{FF2B5EF4-FFF2-40B4-BE49-F238E27FC236}">
                  <a16:creationId xmlns:a16="http://schemas.microsoft.com/office/drawing/2014/main" id="{42BD14B8-278D-C63C-DC54-6B3B41DCA125}"/>
                </a:ext>
              </a:extLst>
            </p:cNvPr>
            <p:cNvGrpSpPr/>
            <p:nvPr/>
          </p:nvGrpSpPr>
          <p:grpSpPr>
            <a:xfrm>
              <a:off x="5185937" y="1998980"/>
              <a:ext cx="832253" cy="1003770"/>
              <a:chOff x="5185937" y="1998980"/>
              <a:chExt cx="832253" cy="1003770"/>
            </a:xfrm>
          </p:grpSpPr>
          <p:sp>
            <p:nvSpPr>
              <p:cNvPr id="49" name="TextBox 48">
                <a:extLst>
                  <a:ext uri="{FF2B5EF4-FFF2-40B4-BE49-F238E27FC236}">
                    <a16:creationId xmlns:a16="http://schemas.microsoft.com/office/drawing/2014/main" id="{F0FDC452-11D5-01E9-8931-E991AAF02A82}"/>
                  </a:ext>
                </a:extLst>
              </p:cNvPr>
              <p:cNvSpPr txBox="1"/>
              <p:nvPr/>
            </p:nvSpPr>
            <p:spPr>
              <a:xfrm>
                <a:off x="5276982" y="1998980"/>
                <a:ext cx="532518" cy="307777"/>
              </a:xfrm>
              <a:prstGeom prst="rect">
                <a:avLst/>
              </a:prstGeom>
              <a:noFill/>
            </p:spPr>
            <p:txBody>
              <a:bodyPr wrap="none" rtlCol="0">
                <a:spAutoFit/>
              </a:bodyPr>
              <a:lstStyle/>
              <a:p>
                <a:r>
                  <a:rPr lang="en-US" dirty="0">
                    <a:solidFill>
                      <a:srgbClr val="C77CFF"/>
                    </a:solidFill>
                  </a:rPr>
                  <a:t>1.68</a:t>
                </a:r>
              </a:p>
            </p:txBody>
          </p:sp>
          <p:sp>
            <p:nvSpPr>
              <p:cNvPr id="50" name="TextBox 49">
                <a:extLst>
                  <a:ext uri="{FF2B5EF4-FFF2-40B4-BE49-F238E27FC236}">
                    <a16:creationId xmlns:a16="http://schemas.microsoft.com/office/drawing/2014/main" id="{4C646B39-F579-E718-13E9-2EF8F481F6BD}"/>
                  </a:ext>
                </a:extLst>
              </p:cNvPr>
              <p:cNvSpPr txBox="1"/>
              <p:nvPr/>
            </p:nvSpPr>
            <p:spPr>
              <a:xfrm>
                <a:off x="5485672" y="2235848"/>
                <a:ext cx="532518" cy="307777"/>
              </a:xfrm>
              <a:prstGeom prst="rect">
                <a:avLst/>
              </a:prstGeom>
              <a:noFill/>
            </p:spPr>
            <p:txBody>
              <a:bodyPr wrap="none" rtlCol="0">
                <a:spAutoFit/>
              </a:bodyPr>
              <a:lstStyle/>
              <a:p>
                <a:r>
                  <a:rPr lang="en-US" dirty="0">
                    <a:solidFill>
                      <a:srgbClr val="00BEC4"/>
                    </a:solidFill>
                  </a:rPr>
                  <a:t>1.11</a:t>
                </a:r>
              </a:p>
            </p:txBody>
          </p:sp>
          <p:sp>
            <p:nvSpPr>
              <p:cNvPr id="51" name="TextBox 50">
                <a:extLst>
                  <a:ext uri="{FF2B5EF4-FFF2-40B4-BE49-F238E27FC236}">
                    <a16:creationId xmlns:a16="http://schemas.microsoft.com/office/drawing/2014/main" id="{3F4D01B5-418A-D5F2-9B2B-001110C31713}"/>
                  </a:ext>
                </a:extLst>
              </p:cNvPr>
              <p:cNvSpPr txBox="1"/>
              <p:nvPr/>
            </p:nvSpPr>
            <p:spPr>
              <a:xfrm>
                <a:off x="5218040" y="2456470"/>
                <a:ext cx="532518" cy="307777"/>
              </a:xfrm>
              <a:prstGeom prst="rect">
                <a:avLst/>
              </a:prstGeom>
              <a:noFill/>
            </p:spPr>
            <p:txBody>
              <a:bodyPr wrap="none" rtlCol="0">
                <a:spAutoFit/>
              </a:bodyPr>
              <a:lstStyle/>
              <a:p>
                <a:r>
                  <a:rPr lang="en-US" dirty="0">
                    <a:solidFill>
                      <a:srgbClr val="7CAF00"/>
                    </a:solidFill>
                  </a:rPr>
                  <a:t>1.25</a:t>
                </a:r>
              </a:p>
            </p:txBody>
          </p:sp>
          <p:sp>
            <p:nvSpPr>
              <p:cNvPr id="52" name="TextBox 51">
                <a:extLst>
                  <a:ext uri="{FF2B5EF4-FFF2-40B4-BE49-F238E27FC236}">
                    <a16:creationId xmlns:a16="http://schemas.microsoft.com/office/drawing/2014/main" id="{585F4DB1-1666-C140-7A1B-76A894586D0C}"/>
                  </a:ext>
                </a:extLst>
              </p:cNvPr>
              <p:cNvSpPr txBox="1"/>
              <p:nvPr/>
            </p:nvSpPr>
            <p:spPr>
              <a:xfrm>
                <a:off x="5185937" y="2694973"/>
                <a:ext cx="532518" cy="307777"/>
              </a:xfrm>
              <a:prstGeom prst="rect">
                <a:avLst/>
              </a:prstGeom>
              <a:noFill/>
            </p:spPr>
            <p:txBody>
              <a:bodyPr wrap="none" rtlCol="0">
                <a:spAutoFit/>
              </a:bodyPr>
              <a:lstStyle/>
              <a:p>
                <a:r>
                  <a:rPr lang="en-US" dirty="0">
                    <a:solidFill>
                      <a:srgbClr val="F9766E"/>
                    </a:solidFill>
                  </a:rPr>
                  <a:t>1.39</a:t>
                </a:r>
              </a:p>
            </p:txBody>
          </p:sp>
        </p:grpSp>
      </p:grpSp>
    </p:spTree>
    <p:extLst>
      <p:ext uri="{BB962C8B-B14F-4D97-AF65-F5344CB8AC3E}">
        <p14:creationId xmlns:p14="http://schemas.microsoft.com/office/powerpoint/2010/main" val="87821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aph with colorful bars&#10;&#10;Description automatically generated with medium confidence">
            <a:extLst>
              <a:ext uri="{FF2B5EF4-FFF2-40B4-BE49-F238E27FC236}">
                <a16:creationId xmlns:a16="http://schemas.microsoft.com/office/drawing/2014/main" id="{041A6BC9-C237-7B3B-EABB-3583EDE1B8D5}"/>
              </a:ext>
            </a:extLst>
          </p:cNvPr>
          <p:cNvPicPr>
            <a:picLocks noChangeAspect="1"/>
          </p:cNvPicPr>
          <p:nvPr/>
        </p:nvPicPr>
        <p:blipFill rotWithShape="1">
          <a:blip r:embed="rId3"/>
          <a:srcRect l="65226" t="40649" r="1717" b="39287"/>
          <a:stretch/>
        </p:blipFill>
        <p:spPr>
          <a:xfrm>
            <a:off x="6268036" y="3936380"/>
            <a:ext cx="2793534" cy="1207120"/>
          </a:xfrm>
          <a:prstGeom prst="rect">
            <a:avLst/>
          </a:prstGeom>
        </p:spPr>
      </p:pic>
      <p:sp>
        <p:nvSpPr>
          <p:cNvPr id="45" name="TextBox 44">
            <a:extLst>
              <a:ext uri="{FF2B5EF4-FFF2-40B4-BE49-F238E27FC236}">
                <a16:creationId xmlns:a16="http://schemas.microsoft.com/office/drawing/2014/main" id="{DE7BDAD5-8119-60A3-CC0C-49FE5D9CEEB4}"/>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nvGrpSpPr>
          <p:cNvPr id="3" name="Group 2">
            <a:extLst>
              <a:ext uri="{FF2B5EF4-FFF2-40B4-BE49-F238E27FC236}">
                <a16:creationId xmlns:a16="http://schemas.microsoft.com/office/drawing/2014/main" id="{6B380C37-3C02-2267-5174-15C3B2483AB6}"/>
              </a:ext>
            </a:extLst>
          </p:cNvPr>
          <p:cNvGrpSpPr/>
          <p:nvPr/>
        </p:nvGrpSpPr>
        <p:grpSpPr>
          <a:xfrm>
            <a:off x="3032234" y="82331"/>
            <a:ext cx="5912071" cy="3854049"/>
            <a:chOff x="3137334" y="82331"/>
            <a:chExt cx="5912071" cy="3854049"/>
          </a:xfrm>
        </p:grpSpPr>
        <p:grpSp>
          <p:nvGrpSpPr>
            <p:cNvPr id="4" name="Group 3">
              <a:extLst>
                <a:ext uri="{FF2B5EF4-FFF2-40B4-BE49-F238E27FC236}">
                  <a16:creationId xmlns:a16="http://schemas.microsoft.com/office/drawing/2014/main" id="{FB14E68D-2D81-2A1C-A3E9-E74E75A39A5A}"/>
                </a:ext>
              </a:extLst>
            </p:cNvPr>
            <p:cNvGrpSpPr/>
            <p:nvPr/>
          </p:nvGrpSpPr>
          <p:grpSpPr>
            <a:xfrm>
              <a:off x="3137334" y="82331"/>
              <a:ext cx="5912071" cy="3854049"/>
              <a:chOff x="3137334" y="82331"/>
              <a:chExt cx="5912071" cy="3854049"/>
            </a:xfrm>
          </p:grpSpPr>
          <p:grpSp>
            <p:nvGrpSpPr>
              <p:cNvPr id="13" name="Group 12">
                <a:extLst>
                  <a:ext uri="{FF2B5EF4-FFF2-40B4-BE49-F238E27FC236}">
                    <a16:creationId xmlns:a16="http://schemas.microsoft.com/office/drawing/2014/main" id="{047F55B4-6B95-283C-04D4-A5806AFD90C4}"/>
                  </a:ext>
                </a:extLst>
              </p:cNvPr>
              <p:cNvGrpSpPr/>
              <p:nvPr/>
            </p:nvGrpSpPr>
            <p:grpSpPr>
              <a:xfrm>
                <a:off x="3137334" y="82331"/>
                <a:ext cx="5912071" cy="3854049"/>
                <a:chOff x="3137334" y="82331"/>
                <a:chExt cx="5912071" cy="3854049"/>
              </a:xfrm>
            </p:grpSpPr>
            <p:grpSp>
              <p:nvGrpSpPr>
                <p:cNvPr id="20" name="Group 19">
                  <a:extLst>
                    <a:ext uri="{FF2B5EF4-FFF2-40B4-BE49-F238E27FC236}">
                      <a16:creationId xmlns:a16="http://schemas.microsoft.com/office/drawing/2014/main" id="{9F379477-8644-9956-FF49-DA1AEB1E5CB5}"/>
                    </a:ext>
                  </a:extLst>
                </p:cNvPr>
                <p:cNvGrpSpPr/>
                <p:nvPr/>
              </p:nvGrpSpPr>
              <p:grpSpPr>
                <a:xfrm>
                  <a:off x="3585307" y="82331"/>
                  <a:ext cx="5464098" cy="3854049"/>
                  <a:chOff x="3585307" y="475448"/>
                  <a:chExt cx="5464098" cy="3854049"/>
                </a:xfrm>
              </p:grpSpPr>
              <p:sp>
                <p:nvSpPr>
                  <p:cNvPr id="24" name="TextBox 23">
                    <a:extLst>
                      <a:ext uri="{FF2B5EF4-FFF2-40B4-BE49-F238E27FC236}">
                        <a16:creationId xmlns:a16="http://schemas.microsoft.com/office/drawing/2014/main" id="{64756FA1-FED6-5905-6FDF-9B0E7B01BE8C}"/>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Deletion SVs</a:t>
                    </a:r>
                  </a:p>
                </p:txBody>
              </p:sp>
              <p:pic>
                <p:nvPicPr>
                  <p:cNvPr id="25" name="Picture 24" descr="A graph showing a number of objects&#10;&#10;Description automatically generated with medium confidence">
                    <a:extLst>
                      <a:ext uri="{FF2B5EF4-FFF2-40B4-BE49-F238E27FC236}">
                        <a16:creationId xmlns:a16="http://schemas.microsoft.com/office/drawing/2014/main" id="{CFB920E1-460B-2CF4-0BFC-789901D3B8D4}"/>
                      </a:ext>
                    </a:extLst>
                  </p:cNvPr>
                  <p:cNvPicPr>
                    <a:picLocks noChangeAspect="1"/>
                  </p:cNvPicPr>
                  <p:nvPr/>
                </p:nvPicPr>
                <p:blipFill rotWithShape="1">
                  <a:blip r:embed="rId4"/>
                  <a:srcRect t="14434"/>
                  <a:stretch/>
                </p:blipFill>
                <p:spPr>
                  <a:xfrm>
                    <a:off x="3585307" y="989919"/>
                    <a:ext cx="5464098" cy="3339578"/>
                  </a:xfrm>
                  <a:prstGeom prst="rect">
                    <a:avLst/>
                  </a:prstGeom>
                </p:spPr>
              </p:pic>
              <p:sp>
                <p:nvSpPr>
                  <p:cNvPr id="26" name="TextBox 25">
                    <a:extLst>
                      <a:ext uri="{FF2B5EF4-FFF2-40B4-BE49-F238E27FC236}">
                        <a16:creationId xmlns:a16="http://schemas.microsoft.com/office/drawing/2014/main" id="{7C2AB65F-A93F-C601-141B-E2B0F1ECE303}"/>
                      </a:ext>
                    </a:extLst>
                  </p:cNvPr>
                  <p:cNvSpPr txBox="1"/>
                  <p:nvPr/>
                </p:nvSpPr>
                <p:spPr>
                  <a:xfrm>
                    <a:off x="5008472" y="3990943"/>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21" name="TextBox 20">
                  <a:extLst>
                    <a:ext uri="{FF2B5EF4-FFF2-40B4-BE49-F238E27FC236}">
                      <a16:creationId xmlns:a16="http://schemas.microsoft.com/office/drawing/2014/main" id="{59157E27-EEC4-0E8A-589F-EE36E6323F15}"/>
                    </a:ext>
                  </a:extLst>
                </p:cNvPr>
                <p:cNvSpPr txBox="1"/>
                <p:nvPr/>
              </p:nvSpPr>
              <p:spPr>
                <a:xfrm>
                  <a:off x="3137334" y="1108986"/>
                  <a:ext cx="1434666" cy="338554"/>
                </a:xfrm>
                <a:prstGeom prst="rect">
                  <a:avLst/>
                </a:prstGeom>
                <a:noFill/>
              </p:spPr>
              <p:txBody>
                <a:bodyPr wrap="square" rtlCol="0">
                  <a:spAutoFit/>
                </a:bodyPr>
                <a:lstStyle/>
                <a:p>
                  <a:pPr algn="ctr"/>
                  <a:r>
                    <a:rPr lang="en-US" sz="1600" dirty="0" err="1">
                      <a:latin typeface="Open Sans" panose="020B0606030504020204" pitchFamily="34" charset="0"/>
                      <a:ea typeface="Open Sans" panose="020B0606030504020204" pitchFamily="34" charset="0"/>
                      <a:cs typeface="Open Sans" panose="020B0606030504020204" pitchFamily="34" charset="0"/>
                    </a:rPr>
                    <a:t>Exonic</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D63B27FE-75B6-C494-E026-2B17DB0E2E8A}"/>
                    </a:ext>
                  </a:extLst>
                </p:cNvPr>
                <p:cNvSpPr txBox="1"/>
                <p:nvPr/>
              </p:nvSpPr>
              <p:spPr>
                <a:xfrm>
                  <a:off x="3137334" y="2346492"/>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Intronic</a:t>
                  </a:r>
                </a:p>
              </p:txBody>
            </p:sp>
          </p:grpSp>
          <p:sp>
            <p:nvSpPr>
              <p:cNvPr id="16" name="TextBox 15">
                <a:extLst>
                  <a:ext uri="{FF2B5EF4-FFF2-40B4-BE49-F238E27FC236}">
                    <a16:creationId xmlns:a16="http://schemas.microsoft.com/office/drawing/2014/main" id="{253CB28E-23DE-C9F9-4924-6C9626AFB5D5}"/>
                  </a:ext>
                </a:extLst>
              </p:cNvPr>
              <p:cNvSpPr txBox="1"/>
              <p:nvPr/>
            </p:nvSpPr>
            <p:spPr>
              <a:xfrm>
                <a:off x="5278108" y="763457"/>
                <a:ext cx="532518" cy="307777"/>
              </a:xfrm>
              <a:prstGeom prst="rect">
                <a:avLst/>
              </a:prstGeom>
              <a:noFill/>
            </p:spPr>
            <p:txBody>
              <a:bodyPr wrap="none" rtlCol="0">
                <a:spAutoFit/>
              </a:bodyPr>
              <a:lstStyle/>
              <a:p>
                <a:r>
                  <a:rPr lang="en-US" dirty="0">
                    <a:solidFill>
                      <a:srgbClr val="C77CFF"/>
                    </a:solidFill>
                  </a:rPr>
                  <a:t>1.62</a:t>
                </a:r>
              </a:p>
            </p:txBody>
          </p:sp>
          <p:sp>
            <p:nvSpPr>
              <p:cNvPr id="17" name="TextBox 16">
                <a:extLst>
                  <a:ext uri="{FF2B5EF4-FFF2-40B4-BE49-F238E27FC236}">
                    <a16:creationId xmlns:a16="http://schemas.microsoft.com/office/drawing/2014/main" id="{6EC5981F-476D-98B7-867E-3BA7F21E93B7}"/>
                  </a:ext>
                </a:extLst>
              </p:cNvPr>
              <p:cNvSpPr txBox="1"/>
              <p:nvPr/>
            </p:nvSpPr>
            <p:spPr>
              <a:xfrm>
                <a:off x="7082516" y="1000325"/>
                <a:ext cx="532518" cy="307777"/>
              </a:xfrm>
              <a:prstGeom prst="rect">
                <a:avLst/>
              </a:prstGeom>
              <a:noFill/>
            </p:spPr>
            <p:txBody>
              <a:bodyPr wrap="none" rtlCol="0">
                <a:spAutoFit/>
              </a:bodyPr>
              <a:lstStyle/>
              <a:p>
                <a:r>
                  <a:rPr lang="en-US" dirty="0">
                    <a:solidFill>
                      <a:srgbClr val="00BEC4"/>
                    </a:solidFill>
                  </a:rPr>
                  <a:t>1.52</a:t>
                </a:r>
              </a:p>
            </p:txBody>
          </p:sp>
          <p:sp>
            <p:nvSpPr>
              <p:cNvPr id="18" name="TextBox 17">
                <a:extLst>
                  <a:ext uri="{FF2B5EF4-FFF2-40B4-BE49-F238E27FC236}">
                    <a16:creationId xmlns:a16="http://schemas.microsoft.com/office/drawing/2014/main" id="{5D391E02-005B-4FE4-94D9-AB4E39746AEF}"/>
                  </a:ext>
                </a:extLst>
              </p:cNvPr>
              <p:cNvSpPr txBox="1"/>
              <p:nvPr/>
            </p:nvSpPr>
            <p:spPr>
              <a:xfrm>
                <a:off x="6339758" y="1220947"/>
                <a:ext cx="532518" cy="307777"/>
              </a:xfrm>
              <a:prstGeom prst="rect">
                <a:avLst/>
              </a:prstGeom>
              <a:noFill/>
            </p:spPr>
            <p:txBody>
              <a:bodyPr wrap="none" rtlCol="0">
                <a:spAutoFit/>
              </a:bodyPr>
              <a:lstStyle/>
              <a:p>
                <a:r>
                  <a:rPr lang="en-US" dirty="0">
                    <a:solidFill>
                      <a:srgbClr val="7CAF00"/>
                    </a:solidFill>
                  </a:rPr>
                  <a:t>1.93</a:t>
                </a:r>
              </a:p>
            </p:txBody>
          </p:sp>
          <p:sp>
            <p:nvSpPr>
              <p:cNvPr id="19" name="TextBox 18">
                <a:extLst>
                  <a:ext uri="{FF2B5EF4-FFF2-40B4-BE49-F238E27FC236}">
                    <a16:creationId xmlns:a16="http://schemas.microsoft.com/office/drawing/2014/main" id="{5831DA32-BCB6-DE58-214F-5EE35EAE78C5}"/>
                  </a:ext>
                </a:extLst>
              </p:cNvPr>
              <p:cNvSpPr txBox="1"/>
              <p:nvPr/>
            </p:nvSpPr>
            <p:spPr>
              <a:xfrm>
                <a:off x="5204993" y="1459450"/>
                <a:ext cx="532518" cy="307777"/>
              </a:xfrm>
              <a:prstGeom prst="rect">
                <a:avLst/>
              </a:prstGeom>
              <a:noFill/>
            </p:spPr>
            <p:txBody>
              <a:bodyPr wrap="none" rtlCol="0">
                <a:spAutoFit/>
              </a:bodyPr>
              <a:lstStyle/>
              <a:p>
                <a:r>
                  <a:rPr lang="en-US" dirty="0">
                    <a:solidFill>
                      <a:srgbClr val="F9766E"/>
                    </a:solidFill>
                  </a:rPr>
                  <a:t>1.31</a:t>
                </a:r>
              </a:p>
            </p:txBody>
          </p:sp>
        </p:grpSp>
        <p:grpSp>
          <p:nvGrpSpPr>
            <p:cNvPr id="5" name="Group 4">
              <a:extLst>
                <a:ext uri="{FF2B5EF4-FFF2-40B4-BE49-F238E27FC236}">
                  <a16:creationId xmlns:a16="http://schemas.microsoft.com/office/drawing/2014/main" id="{6CF4A2E3-2CF8-C6F5-BF58-B123E70B7BC8}"/>
                </a:ext>
              </a:extLst>
            </p:cNvPr>
            <p:cNvGrpSpPr/>
            <p:nvPr/>
          </p:nvGrpSpPr>
          <p:grpSpPr>
            <a:xfrm>
              <a:off x="5185937" y="1998980"/>
              <a:ext cx="832253" cy="1003770"/>
              <a:chOff x="5185937" y="1998980"/>
              <a:chExt cx="832253" cy="1003770"/>
            </a:xfrm>
          </p:grpSpPr>
          <p:sp>
            <p:nvSpPr>
              <p:cNvPr id="9" name="TextBox 8">
                <a:extLst>
                  <a:ext uri="{FF2B5EF4-FFF2-40B4-BE49-F238E27FC236}">
                    <a16:creationId xmlns:a16="http://schemas.microsoft.com/office/drawing/2014/main" id="{1C43AF26-3438-040E-153F-93EDF01AA6C6}"/>
                  </a:ext>
                </a:extLst>
              </p:cNvPr>
              <p:cNvSpPr txBox="1"/>
              <p:nvPr/>
            </p:nvSpPr>
            <p:spPr>
              <a:xfrm>
                <a:off x="5276982" y="1998980"/>
                <a:ext cx="532518" cy="307777"/>
              </a:xfrm>
              <a:prstGeom prst="rect">
                <a:avLst/>
              </a:prstGeom>
              <a:noFill/>
            </p:spPr>
            <p:txBody>
              <a:bodyPr wrap="none" rtlCol="0">
                <a:spAutoFit/>
              </a:bodyPr>
              <a:lstStyle/>
              <a:p>
                <a:r>
                  <a:rPr lang="en-US" dirty="0">
                    <a:solidFill>
                      <a:srgbClr val="C77CFF"/>
                    </a:solidFill>
                  </a:rPr>
                  <a:t>1.68</a:t>
                </a:r>
              </a:p>
            </p:txBody>
          </p:sp>
          <p:sp>
            <p:nvSpPr>
              <p:cNvPr id="10" name="TextBox 9">
                <a:extLst>
                  <a:ext uri="{FF2B5EF4-FFF2-40B4-BE49-F238E27FC236}">
                    <a16:creationId xmlns:a16="http://schemas.microsoft.com/office/drawing/2014/main" id="{40D50CB0-B79C-13BE-BCDA-B4BB902ECFE8}"/>
                  </a:ext>
                </a:extLst>
              </p:cNvPr>
              <p:cNvSpPr txBox="1"/>
              <p:nvPr/>
            </p:nvSpPr>
            <p:spPr>
              <a:xfrm>
                <a:off x="5485672" y="2235848"/>
                <a:ext cx="532518" cy="307777"/>
              </a:xfrm>
              <a:prstGeom prst="rect">
                <a:avLst/>
              </a:prstGeom>
              <a:noFill/>
            </p:spPr>
            <p:txBody>
              <a:bodyPr wrap="none" rtlCol="0">
                <a:spAutoFit/>
              </a:bodyPr>
              <a:lstStyle/>
              <a:p>
                <a:r>
                  <a:rPr lang="en-US" dirty="0">
                    <a:solidFill>
                      <a:srgbClr val="00BEC4"/>
                    </a:solidFill>
                  </a:rPr>
                  <a:t>1.11</a:t>
                </a:r>
              </a:p>
            </p:txBody>
          </p:sp>
          <p:sp>
            <p:nvSpPr>
              <p:cNvPr id="11" name="TextBox 10">
                <a:extLst>
                  <a:ext uri="{FF2B5EF4-FFF2-40B4-BE49-F238E27FC236}">
                    <a16:creationId xmlns:a16="http://schemas.microsoft.com/office/drawing/2014/main" id="{5F62C25B-AE69-8C67-F9A9-5AE4CF810BDF}"/>
                  </a:ext>
                </a:extLst>
              </p:cNvPr>
              <p:cNvSpPr txBox="1"/>
              <p:nvPr/>
            </p:nvSpPr>
            <p:spPr>
              <a:xfrm>
                <a:off x="5218040" y="2456470"/>
                <a:ext cx="532518" cy="307777"/>
              </a:xfrm>
              <a:prstGeom prst="rect">
                <a:avLst/>
              </a:prstGeom>
              <a:noFill/>
            </p:spPr>
            <p:txBody>
              <a:bodyPr wrap="none" rtlCol="0">
                <a:spAutoFit/>
              </a:bodyPr>
              <a:lstStyle/>
              <a:p>
                <a:r>
                  <a:rPr lang="en-US" dirty="0">
                    <a:solidFill>
                      <a:srgbClr val="7CAF00"/>
                    </a:solidFill>
                  </a:rPr>
                  <a:t>1.25</a:t>
                </a:r>
              </a:p>
            </p:txBody>
          </p:sp>
          <p:sp>
            <p:nvSpPr>
              <p:cNvPr id="12" name="TextBox 11">
                <a:extLst>
                  <a:ext uri="{FF2B5EF4-FFF2-40B4-BE49-F238E27FC236}">
                    <a16:creationId xmlns:a16="http://schemas.microsoft.com/office/drawing/2014/main" id="{E302EB40-8974-F4FB-D198-3D644DD0A650}"/>
                  </a:ext>
                </a:extLst>
              </p:cNvPr>
              <p:cNvSpPr txBox="1"/>
              <p:nvPr/>
            </p:nvSpPr>
            <p:spPr>
              <a:xfrm>
                <a:off x="5185937" y="2694973"/>
                <a:ext cx="532518" cy="307777"/>
              </a:xfrm>
              <a:prstGeom prst="rect">
                <a:avLst/>
              </a:prstGeom>
              <a:noFill/>
            </p:spPr>
            <p:txBody>
              <a:bodyPr wrap="none" rtlCol="0">
                <a:spAutoFit/>
              </a:bodyPr>
              <a:lstStyle/>
              <a:p>
                <a:r>
                  <a:rPr lang="en-US" dirty="0">
                    <a:solidFill>
                      <a:srgbClr val="F9766E"/>
                    </a:solidFill>
                  </a:rPr>
                  <a:t>1.39</a:t>
                </a:r>
              </a:p>
            </p:txBody>
          </p:sp>
        </p:grpSp>
      </p:grpSp>
      <p:sp>
        <p:nvSpPr>
          <p:cNvPr id="2" name="Rectangle 1">
            <a:extLst>
              <a:ext uri="{FF2B5EF4-FFF2-40B4-BE49-F238E27FC236}">
                <a16:creationId xmlns:a16="http://schemas.microsoft.com/office/drawing/2014/main" id="{4CEC253E-07D7-B1F0-907E-C8F0F8DA44A7}"/>
              </a:ext>
            </a:extLst>
          </p:cNvPr>
          <p:cNvSpPr/>
          <p:nvPr/>
        </p:nvSpPr>
        <p:spPr>
          <a:xfrm>
            <a:off x="3338622" y="596802"/>
            <a:ext cx="5805378" cy="12845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ACC323-CCBE-87BB-EDFB-05864CE33276}"/>
              </a:ext>
            </a:extLst>
          </p:cNvPr>
          <p:cNvSpPr/>
          <p:nvPr/>
        </p:nvSpPr>
        <p:spPr>
          <a:xfrm>
            <a:off x="3338622" y="1910594"/>
            <a:ext cx="5805378" cy="12845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5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338624"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grpSp>
        <p:nvGrpSpPr>
          <p:cNvPr id="4" name="Group 3">
            <a:extLst>
              <a:ext uri="{FF2B5EF4-FFF2-40B4-BE49-F238E27FC236}">
                <a16:creationId xmlns:a16="http://schemas.microsoft.com/office/drawing/2014/main" id="{DB4812EA-02C3-6FBB-A4BF-6BC6A636854D}"/>
              </a:ext>
            </a:extLst>
          </p:cNvPr>
          <p:cNvGrpSpPr/>
          <p:nvPr/>
        </p:nvGrpSpPr>
        <p:grpSpPr>
          <a:xfrm>
            <a:off x="3440880" y="1448696"/>
            <a:ext cx="5504279" cy="2246108"/>
            <a:chOff x="3423773" y="1417587"/>
            <a:chExt cx="5654323" cy="2307336"/>
          </a:xfrm>
        </p:grpSpPr>
        <p:pic>
          <p:nvPicPr>
            <p:cNvPr id="2" name="Picture 2" descr="Fig. 2">
              <a:extLst>
                <a:ext uri="{FF2B5EF4-FFF2-40B4-BE49-F238E27FC236}">
                  <a16:creationId xmlns:a16="http://schemas.microsoft.com/office/drawing/2014/main" id="{14F4D6FC-EB96-1423-7DD0-7B489430D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5"/>
            <a:stretch/>
          </p:blipFill>
          <p:spPr bwMode="auto">
            <a:xfrm>
              <a:off x="3423773" y="1417587"/>
              <a:ext cx="5654323" cy="23073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FB996A-7B04-5529-13DE-237C519524D7}"/>
                </a:ext>
              </a:extLst>
            </p:cNvPr>
            <p:cNvSpPr/>
            <p:nvPr/>
          </p:nvSpPr>
          <p:spPr>
            <a:xfrm>
              <a:off x="3423773" y="1417587"/>
              <a:ext cx="102022" cy="114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58E4538-08E8-46A2-4E9B-F09317D8C042}"/>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E0E431D0-7553-0492-D42E-283A05DFD991}"/>
              </a:ext>
            </a:extLst>
          </p:cNvPr>
          <p:cNvGrpSpPr/>
          <p:nvPr/>
        </p:nvGrpSpPr>
        <p:grpSpPr>
          <a:xfrm>
            <a:off x="6027217" y="1391830"/>
            <a:ext cx="2072910" cy="1035781"/>
            <a:chOff x="6027217" y="1391830"/>
            <a:chExt cx="2072910" cy="1035781"/>
          </a:xfrm>
        </p:grpSpPr>
        <p:sp>
          <p:nvSpPr>
            <p:cNvPr id="5" name="Rectangle 4">
              <a:extLst>
                <a:ext uri="{FF2B5EF4-FFF2-40B4-BE49-F238E27FC236}">
                  <a16:creationId xmlns:a16="http://schemas.microsoft.com/office/drawing/2014/main" id="{9D49169C-DF37-A2EE-2C29-79CE6A5A2ECF}"/>
                </a:ext>
              </a:extLst>
            </p:cNvPr>
            <p:cNvSpPr/>
            <p:nvPr/>
          </p:nvSpPr>
          <p:spPr>
            <a:xfrm>
              <a:off x="7606513" y="1391830"/>
              <a:ext cx="493614" cy="307497"/>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5D4E89-C082-367E-34A3-A7B8FAD99643}"/>
                </a:ext>
              </a:extLst>
            </p:cNvPr>
            <p:cNvSpPr/>
            <p:nvPr/>
          </p:nvSpPr>
          <p:spPr>
            <a:xfrm>
              <a:off x="6027217" y="2002354"/>
              <a:ext cx="493614" cy="142036"/>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4ADD0B-EA40-6AE8-8C1A-6BA6FA65503F}"/>
                </a:ext>
              </a:extLst>
            </p:cNvPr>
            <p:cNvSpPr/>
            <p:nvPr/>
          </p:nvSpPr>
          <p:spPr>
            <a:xfrm>
              <a:off x="7606513" y="2241494"/>
              <a:ext cx="388418" cy="186117"/>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aph with colorful bars&#10;&#10;Description automatically generated with medium confidence">
            <a:extLst>
              <a:ext uri="{FF2B5EF4-FFF2-40B4-BE49-F238E27FC236}">
                <a16:creationId xmlns:a16="http://schemas.microsoft.com/office/drawing/2014/main" id="{041A6BC9-C237-7B3B-EABB-3583EDE1B8D5}"/>
              </a:ext>
            </a:extLst>
          </p:cNvPr>
          <p:cNvPicPr>
            <a:picLocks noChangeAspect="1"/>
          </p:cNvPicPr>
          <p:nvPr/>
        </p:nvPicPr>
        <p:blipFill rotWithShape="1">
          <a:blip r:embed="rId3"/>
          <a:srcRect l="65226" t="40649" r="1717" b="39287"/>
          <a:stretch/>
        </p:blipFill>
        <p:spPr>
          <a:xfrm>
            <a:off x="6268036" y="3936380"/>
            <a:ext cx="2793534" cy="1207120"/>
          </a:xfrm>
          <a:prstGeom prst="rect">
            <a:avLst/>
          </a:prstGeom>
        </p:spPr>
      </p:pic>
      <p:grpSp>
        <p:nvGrpSpPr>
          <p:cNvPr id="17" name="Group 16">
            <a:extLst>
              <a:ext uri="{FF2B5EF4-FFF2-40B4-BE49-F238E27FC236}">
                <a16:creationId xmlns:a16="http://schemas.microsoft.com/office/drawing/2014/main" id="{49AD555E-707F-48B7-9BCE-FBD3BC1A8428}"/>
              </a:ext>
            </a:extLst>
          </p:cNvPr>
          <p:cNvGrpSpPr/>
          <p:nvPr/>
        </p:nvGrpSpPr>
        <p:grpSpPr>
          <a:xfrm>
            <a:off x="3032233" y="82331"/>
            <a:ext cx="6208843" cy="3854049"/>
            <a:chOff x="3032233" y="82331"/>
            <a:chExt cx="6208843" cy="3854049"/>
          </a:xfrm>
        </p:grpSpPr>
        <p:grpSp>
          <p:nvGrpSpPr>
            <p:cNvPr id="16" name="Group 15">
              <a:extLst>
                <a:ext uri="{FF2B5EF4-FFF2-40B4-BE49-F238E27FC236}">
                  <a16:creationId xmlns:a16="http://schemas.microsoft.com/office/drawing/2014/main" id="{F6608DC6-E3BB-B134-D4A8-6B7475705970}"/>
                </a:ext>
              </a:extLst>
            </p:cNvPr>
            <p:cNvGrpSpPr/>
            <p:nvPr/>
          </p:nvGrpSpPr>
          <p:grpSpPr>
            <a:xfrm>
              <a:off x="3474091" y="482797"/>
              <a:ext cx="5467338" cy="3450504"/>
              <a:chOff x="3474091" y="482797"/>
              <a:chExt cx="5467338" cy="3450504"/>
            </a:xfrm>
          </p:grpSpPr>
          <p:pic>
            <p:nvPicPr>
              <p:cNvPr id="4" name="Picture 3" descr="A graph with colorful bars and numbers&#10;&#10;Description automatically generated with medium confidence">
                <a:extLst>
                  <a:ext uri="{FF2B5EF4-FFF2-40B4-BE49-F238E27FC236}">
                    <a16:creationId xmlns:a16="http://schemas.microsoft.com/office/drawing/2014/main" id="{E8AE8297-8B9C-2D25-45C4-8AE5D4C4B718}"/>
                  </a:ext>
                </a:extLst>
              </p:cNvPr>
              <p:cNvPicPr>
                <a:picLocks noChangeAspect="1"/>
              </p:cNvPicPr>
              <p:nvPr/>
            </p:nvPicPr>
            <p:blipFill rotWithShape="1">
              <a:blip r:embed="rId4"/>
              <a:srcRect t="11644"/>
              <a:stretch/>
            </p:blipFill>
            <p:spPr>
              <a:xfrm>
                <a:off x="3474091" y="482797"/>
                <a:ext cx="5467338" cy="3450504"/>
              </a:xfrm>
              <a:prstGeom prst="rect">
                <a:avLst/>
              </a:prstGeom>
            </p:spPr>
          </p:pic>
          <p:sp>
            <p:nvSpPr>
              <p:cNvPr id="5" name="Triangle 4">
                <a:extLst>
                  <a:ext uri="{FF2B5EF4-FFF2-40B4-BE49-F238E27FC236}">
                    <a16:creationId xmlns:a16="http://schemas.microsoft.com/office/drawing/2014/main" id="{2E780129-7C3C-3361-B776-B84E1091CB2A}"/>
                  </a:ext>
                </a:extLst>
              </p:cNvPr>
              <p:cNvSpPr/>
              <p:nvPr/>
            </p:nvSpPr>
            <p:spPr>
              <a:xfrm rot="5400000">
                <a:off x="8605134" y="1105844"/>
                <a:ext cx="172222" cy="64807"/>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452BDC9-42D9-DC2B-23C1-681178110016}"/>
                  </a:ext>
                </a:extLst>
              </p:cNvPr>
              <p:cNvSpPr/>
              <p:nvPr/>
            </p:nvSpPr>
            <p:spPr>
              <a:xfrm rot="5400000">
                <a:off x="8618666" y="1332467"/>
                <a:ext cx="162970"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F0EF8743-ED4B-FE79-3FA7-434E0D732106}"/>
                  </a:ext>
                </a:extLst>
              </p:cNvPr>
              <p:cNvSpPr/>
              <p:nvPr/>
            </p:nvSpPr>
            <p:spPr>
              <a:xfrm rot="5400000">
                <a:off x="8616837" y="2569754"/>
                <a:ext cx="161475"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E8F7D45-0F2B-E4F1-1680-A822D5B99FE3}"/>
                  </a:ext>
                </a:extLst>
              </p:cNvPr>
              <p:cNvSpPr/>
              <p:nvPr/>
            </p:nvSpPr>
            <p:spPr>
              <a:xfrm rot="5400000">
                <a:off x="8622588" y="2335043"/>
                <a:ext cx="161475" cy="77465"/>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9DEE0802-1810-2887-5D89-0CC7197835BD}"/>
                </a:ext>
              </a:extLst>
            </p:cNvPr>
            <p:cNvGrpSpPr/>
            <p:nvPr/>
          </p:nvGrpSpPr>
          <p:grpSpPr>
            <a:xfrm>
              <a:off x="3032233" y="82331"/>
              <a:ext cx="6208843" cy="3854049"/>
              <a:chOff x="3137334" y="82331"/>
              <a:chExt cx="6208843" cy="3854049"/>
            </a:xfrm>
          </p:grpSpPr>
          <p:grpSp>
            <p:nvGrpSpPr>
              <p:cNvPr id="38" name="Group 37">
                <a:extLst>
                  <a:ext uri="{FF2B5EF4-FFF2-40B4-BE49-F238E27FC236}">
                    <a16:creationId xmlns:a16="http://schemas.microsoft.com/office/drawing/2014/main" id="{F9EEAC36-48FF-97AE-AC16-6C448838396C}"/>
                  </a:ext>
                </a:extLst>
              </p:cNvPr>
              <p:cNvGrpSpPr/>
              <p:nvPr/>
            </p:nvGrpSpPr>
            <p:grpSpPr>
              <a:xfrm>
                <a:off x="3137334" y="82331"/>
                <a:ext cx="6198062" cy="3854049"/>
                <a:chOff x="3137334" y="82331"/>
                <a:chExt cx="6198062" cy="3854049"/>
              </a:xfrm>
            </p:grpSpPr>
            <p:grpSp>
              <p:nvGrpSpPr>
                <p:cNvPr id="32" name="Group 31">
                  <a:extLst>
                    <a:ext uri="{FF2B5EF4-FFF2-40B4-BE49-F238E27FC236}">
                      <a16:creationId xmlns:a16="http://schemas.microsoft.com/office/drawing/2014/main" id="{4B19ECA9-7FD9-DF2F-B594-480829BCE2D3}"/>
                    </a:ext>
                  </a:extLst>
                </p:cNvPr>
                <p:cNvGrpSpPr/>
                <p:nvPr/>
              </p:nvGrpSpPr>
              <p:grpSpPr>
                <a:xfrm>
                  <a:off x="3137334" y="82331"/>
                  <a:ext cx="5105577" cy="3854049"/>
                  <a:chOff x="3137334" y="82331"/>
                  <a:chExt cx="5105577" cy="3854049"/>
                </a:xfrm>
              </p:grpSpPr>
              <p:grpSp>
                <p:nvGrpSpPr>
                  <p:cNvPr id="15" name="Group 14">
                    <a:extLst>
                      <a:ext uri="{FF2B5EF4-FFF2-40B4-BE49-F238E27FC236}">
                        <a16:creationId xmlns:a16="http://schemas.microsoft.com/office/drawing/2014/main" id="{10135DDA-311F-4C1F-53A4-A4C6F561BE2A}"/>
                      </a:ext>
                    </a:extLst>
                  </p:cNvPr>
                  <p:cNvGrpSpPr/>
                  <p:nvPr/>
                </p:nvGrpSpPr>
                <p:grpSpPr>
                  <a:xfrm>
                    <a:off x="4572001" y="82331"/>
                    <a:ext cx="3670910" cy="3854049"/>
                    <a:chOff x="4572001" y="475448"/>
                    <a:chExt cx="3670910" cy="3854049"/>
                  </a:xfrm>
                </p:grpSpPr>
                <p:sp>
                  <p:nvSpPr>
                    <p:cNvPr id="6" name="TextBox 5">
                      <a:extLst>
                        <a:ext uri="{FF2B5EF4-FFF2-40B4-BE49-F238E27FC236}">
                          <a16:creationId xmlns:a16="http://schemas.microsoft.com/office/drawing/2014/main" id="{F6FEEDAD-7095-74AE-B2A3-17785E3E72D5}"/>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Deletion SVs</a:t>
                      </a:r>
                    </a:p>
                  </p:txBody>
                </p:sp>
                <p:sp>
                  <p:nvSpPr>
                    <p:cNvPr id="7" name="TextBox 6">
                      <a:extLst>
                        <a:ext uri="{FF2B5EF4-FFF2-40B4-BE49-F238E27FC236}">
                          <a16:creationId xmlns:a16="http://schemas.microsoft.com/office/drawing/2014/main" id="{33BA21F1-B6A9-2A66-CB8B-E660B14F1994}"/>
                        </a:ext>
                      </a:extLst>
                    </p:cNvPr>
                    <p:cNvSpPr txBox="1"/>
                    <p:nvPr/>
                  </p:nvSpPr>
                  <p:spPr>
                    <a:xfrm>
                      <a:off x="5008472" y="3990943"/>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0" name="TextBox 29">
                    <a:extLst>
                      <a:ext uri="{FF2B5EF4-FFF2-40B4-BE49-F238E27FC236}">
                        <a16:creationId xmlns:a16="http://schemas.microsoft.com/office/drawing/2014/main" id="{97770B1F-A0B2-0DCE-6274-280566051FDA}"/>
                      </a:ext>
                    </a:extLst>
                  </p:cNvPr>
                  <p:cNvSpPr txBox="1"/>
                  <p:nvPr/>
                </p:nvSpPr>
                <p:spPr>
                  <a:xfrm>
                    <a:off x="3194137" y="961019"/>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Promoter</a:t>
                    </a:r>
                  </a:p>
                </p:txBody>
              </p:sp>
              <p:sp>
                <p:nvSpPr>
                  <p:cNvPr id="31" name="TextBox 30">
                    <a:extLst>
                      <a:ext uri="{FF2B5EF4-FFF2-40B4-BE49-F238E27FC236}">
                        <a16:creationId xmlns:a16="http://schemas.microsoft.com/office/drawing/2014/main" id="{541B92A3-A50F-B3D8-3D2E-191C946D7BC9}"/>
                      </a:ext>
                    </a:extLst>
                  </p:cNvPr>
                  <p:cNvSpPr txBox="1"/>
                  <p:nvPr/>
                </p:nvSpPr>
                <p:spPr>
                  <a:xfrm>
                    <a:off x="3137334" y="2346492"/>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5’ UTR</a:t>
                    </a:r>
                  </a:p>
                </p:txBody>
              </p:sp>
            </p:grpSp>
            <p:sp>
              <p:nvSpPr>
                <p:cNvPr id="34" name="TextBox 33">
                  <a:extLst>
                    <a:ext uri="{FF2B5EF4-FFF2-40B4-BE49-F238E27FC236}">
                      <a16:creationId xmlns:a16="http://schemas.microsoft.com/office/drawing/2014/main" id="{72228F5E-2F2C-4824-A438-6EC97D89ED48}"/>
                    </a:ext>
                  </a:extLst>
                </p:cNvPr>
                <p:cNvSpPr txBox="1"/>
                <p:nvPr/>
              </p:nvSpPr>
              <p:spPr>
                <a:xfrm>
                  <a:off x="5120458" y="744603"/>
                  <a:ext cx="532518" cy="307777"/>
                </a:xfrm>
                <a:prstGeom prst="rect">
                  <a:avLst/>
                </a:prstGeom>
                <a:noFill/>
              </p:spPr>
              <p:txBody>
                <a:bodyPr wrap="none" rtlCol="0">
                  <a:spAutoFit/>
                </a:bodyPr>
                <a:lstStyle/>
                <a:p>
                  <a:r>
                    <a:rPr lang="en-US" dirty="0">
                      <a:solidFill>
                        <a:srgbClr val="C77CFF"/>
                      </a:solidFill>
                    </a:rPr>
                    <a:t>1.22</a:t>
                  </a:r>
                </a:p>
              </p:txBody>
            </p:sp>
            <p:sp>
              <p:nvSpPr>
                <p:cNvPr id="35" name="TextBox 34">
                  <a:extLst>
                    <a:ext uri="{FF2B5EF4-FFF2-40B4-BE49-F238E27FC236}">
                      <a16:creationId xmlns:a16="http://schemas.microsoft.com/office/drawing/2014/main" id="{94E8BC63-7A7A-6521-32B4-EA96FFD5EE0C}"/>
                    </a:ext>
                  </a:extLst>
                </p:cNvPr>
                <p:cNvSpPr txBox="1"/>
                <p:nvPr/>
              </p:nvSpPr>
              <p:spPr>
                <a:xfrm>
                  <a:off x="8800199" y="984827"/>
                  <a:ext cx="532518" cy="307777"/>
                </a:xfrm>
                <a:prstGeom prst="rect">
                  <a:avLst/>
                </a:prstGeom>
                <a:noFill/>
              </p:spPr>
              <p:txBody>
                <a:bodyPr wrap="none" rtlCol="0">
                  <a:spAutoFit/>
                </a:bodyPr>
                <a:lstStyle/>
                <a:p>
                  <a:r>
                    <a:rPr lang="en-US" dirty="0">
                      <a:solidFill>
                        <a:srgbClr val="00BEC4"/>
                      </a:solidFill>
                    </a:rPr>
                    <a:t>3.33</a:t>
                  </a:r>
                </a:p>
              </p:txBody>
            </p:sp>
            <p:sp>
              <p:nvSpPr>
                <p:cNvPr id="36" name="TextBox 35">
                  <a:extLst>
                    <a:ext uri="{FF2B5EF4-FFF2-40B4-BE49-F238E27FC236}">
                      <a16:creationId xmlns:a16="http://schemas.microsoft.com/office/drawing/2014/main" id="{D8564C04-3BE7-19D6-2F1C-DBBD5A43A906}"/>
                    </a:ext>
                  </a:extLst>
                </p:cNvPr>
                <p:cNvSpPr txBox="1"/>
                <p:nvPr/>
              </p:nvSpPr>
              <p:spPr>
                <a:xfrm>
                  <a:off x="8802878" y="1222625"/>
                  <a:ext cx="532518" cy="307777"/>
                </a:xfrm>
                <a:prstGeom prst="rect">
                  <a:avLst/>
                </a:prstGeom>
                <a:noFill/>
              </p:spPr>
              <p:txBody>
                <a:bodyPr wrap="none" rtlCol="0">
                  <a:spAutoFit/>
                </a:bodyPr>
                <a:lstStyle/>
                <a:p>
                  <a:r>
                    <a:rPr lang="en-US" dirty="0">
                      <a:solidFill>
                        <a:srgbClr val="7CAF00"/>
                      </a:solidFill>
                    </a:rPr>
                    <a:t>0.83</a:t>
                  </a:r>
                </a:p>
              </p:txBody>
            </p:sp>
            <p:sp>
              <p:nvSpPr>
                <p:cNvPr id="37" name="TextBox 36">
                  <a:extLst>
                    <a:ext uri="{FF2B5EF4-FFF2-40B4-BE49-F238E27FC236}">
                      <a16:creationId xmlns:a16="http://schemas.microsoft.com/office/drawing/2014/main" id="{5AA39FA8-3185-2D15-4045-CFFBE7E81343}"/>
                    </a:ext>
                  </a:extLst>
                </p:cNvPr>
                <p:cNvSpPr txBox="1"/>
                <p:nvPr/>
              </p:nvSpPr>
              <p:spPr>
                <a:xfrm>
                  <a:off x="5667235" y="1450023"/>
                  <a:ext cx="532518" cy="307777"/>
                </a:xfrm>
                <a:prstGeom prst="rect">
                  <a:avLst/>
                </a:prstGeom>
                <a:noFill/>
              </p:spPr>
              <p:txBody>
                <a:bodyPr wrap="none" rtlCol="0">
                  <a:spAutoFit/>
                </a:bodyPr>
                <a:lstStyle/>
                <a:p>
                  <a:r>
                    <a:rPr lang="en-US" dirty="0">
                      <a:solidFill>
                        <a:srgbClr val="F9766E"/>
                      </a:solidFill>
                    </a:rPr>
                    <a:t>1.22</a:t>
                  </a:r>
                </a:p>
              </p:txBody>
            </p:sp>
          </p:grpSp>
          <p:grpSp>
            <p:nvGrpSpPr>
              <p:cNvPr id="43" name="Group 42">
                <a:extLst>
                  <a:ext uri="{FF2B5EF4-FFF2-40B4-BE49-F238E27FC236}">
                    <a16:creationId xmlns:a16="http://schemas.microsoft.com/office/drawing/2014/main" id="{338D7000-D008-EBD9-B546-71064E60F45E}"/>
                  </a:ext>
                </a:extLst>
              </p:cNvPr>
              <p:cNvGrpSpPr/>
              <p:nvPr/>
            </p:nvGrpSpPr>
            <p:grpSpPr>
              <a:xfrm>
                <a:off x="5333867" y="1998980"/>
                <a:ext cx="4012310" cy="994343"/>
                <a:chOff x="5333867" y="1998980"/>
                <a:chExt cx="4012310" cy="994343"/>
              </a:xfrm>
            </p:grpSpPr>
            <p:sp>
              <p:nvSpPr>
                <p:cNvPr id="39" name="TextBox 38">
                  <a:extLst>
                    <a:ext uri="{FF2B5EF4-FFF2-40B4-BE49-F238E27FC236}">
                      <a16:creationId xmlns:a16="http://schemas.microsoft.com/office/drawing/2014/main" id="{2907225F-86FE-E8F3-2ED4-6CFF027829A0}"/>
                    </a:ext>
                  </a:extLst>
                </p:cNvPr>
                <p:cNvSpPr txBox="1"/>
                <p:nvPr/>
              </p:nvSpPr>
              <p:spPr>
                <a:xfrm>
                  <a:off x="5333867" y="1998980"/>
                  <a:ext cx="532518" cy="307777"/>
                </a:xfrm>
                <a:prstGeom prst="rect">
                  <a:avLst/>
                </a:prstGeom>
                <a:noFill/>
              </p:spPr>
              <p:txBody>
                <a:bodyPr wrap="none" rtlCol="0">
                  <a:spAutoFit/>
                </a:bodyPr>
                <a:lstStyle/>
                <a:p>
                  <a:r>
                    <a:rPr lang="en-US" dirty="0">
                      <a:solidFill>
                        <a:srgbClr val="C77CFF"/>
                      </a:solidFill>
                    </a:rPr>
                    <a:t>1.64</a:t>
                  </a:r>
                </a:p>
              </p:txBody>
            </p:sp>
            <p:sp>
              <p:nvSpPr>
                <p:cNvPr id="40" name="TextBox 39">
                  <a:extLst>
                    <a:ext uri="{FF2B5EF4-FFF2-40B4-BE49-F238E27FC236}">
                      <a16:creationId xmlns:a16="http://schemas.microsoft.com/office/drawing/2014/main" id="{1152E834-0867-CF7B-C604-C755CDA6328D}"/>
                    </a:ext>
                  </a:extLst>
                </p:cNvPr>
                <p:cNvSpPr txBox="1"/>
                <p:nvPr/>
              </p:nvSpPr>
              <p:spPr>
                <a:xfrm>
                  <a:off x="8813659" y="2235848"/>
                  <a:ext cx="532518" cy="307777"/>
                </a:xfrm>
                <a:prstGeom prst="rect">
                  <a:avLst/>
                </a:prstGeom>
                <a:noFill/>
              </p:spPr>
              <p:txBody>
                <a:bodyPr wrap="none" rtlCol="0">
                  <a:spAutoFit/>
                </a:bodyPr>
                <a:lstStyle/>
                <a:p>
                  <a:r>
                    <a:rPr lang="en-US" dirty="0">
                      <a:solidFill>
                        <a:srgbClr val="00BEC4"/>
                      </a:solidFill>
                    </a:rPr>
                    <a:t>6.66</a:t>
                  </a:r>
                </a:p>
              </p:txBody>
            </p:sp>
            <p:sp>
              <p:nvSpPr>
                <p:cNvPr id="41" name="TextBox 40">
                  <a:extLst>
                    <a:ext uri="{FF2B5EF4-FFF2-40B4-BE49-F238E27FC236}">
                      <a16:creationId xmlns:a16="http://schemas.microsoft.com/office/drawing/2014/main" id="{F2703A97-C4BA-01CF-B0AB-04CF6773839F}"/>
                    </a:ext>
                  </a:extLst>
                </p:cNvPr>
                <p:cNvSpPr txBox="1"/>
                <p:nvPr/>
              </p:nvSpPr>
              <p:spPr>
                <a:xfrm>
                  <a:off x="8809977" y="2447043"/>
                  <a:ext cx="532518" cy="307777"/>
                </a:xfrm>
                <a:prstGeom prst="rect">
                  <a:avLst/>
                </a:prstGeom>
                <a:noFill/>
              </p:spPr>
              <p:txBody>
                <a:bodyPr wrap="none" rtlCol="0">
                  <a:spAutoFit/>
                </a:bodyPr>
                <a:lstStyle/>
                <a:p>
                  <a:r>
                    <a:rPr lang="en-US" dirty="0">
                      <a:solidFill>
                        <a:srgbClr val="7CAF00"/>
                      </a:solidFill>
                    </a:rPr>
                    <a:t>2.66</a:t>
                  </a:r>
                </a:p>
              </p:txBody>
            </p:sp>
            <p:sp>
              <p:nvSpPr>
                <p:cNvPr id="42" name="TextBox 41">
                  <a:extLst>
                    <a:ext uri="{FF2B5EF4-FFF2-40B4-BE49-F238E27FC236}">
                      <a16:creationId xmlns:a16="http://schemas.microsoft.com/office/drawing/2014/main" id="{EE63C934-B4C6-B217-3568-97ABB4FD460F}"/>
                    </a:ext>
                  </a:extLst>
                </p:cNvPr>
                <p:cNvSpPr txBox="1"/>
                <p:nvPr/>
              </p:nvSpPr>
              <p:spPr>
                <a:xfrm>
                  <a:off x="5374800" y="2685546"/>
                  <a:ext cx="532518" cy="307777"/>
                </a:xfrm>
                <a:prstGeom prst="rect">
                  <a:avLst/>
                </a:prstGeom>
                <a:noFill/>
              </p:spPr>
              <p:txBody>
                <a:bodyPr wrap="none" rtlCol="0">
                  <a:spAutoFit/>
                </a:bodyPr>
                <a:lstStyle/>
                <a:p>
                  <a:r>
                    <a:rPr lang="en-US" dirty="0">
                      <a:solidFill>
                        <a:srgbClr val="F9766E"/>
                      </a:solidFill>
                    </a:rPr>
                    <a:t>1.28</a:t>
                  </a:r>
                </a:p>
              </p:txBody>
            </p:sp>
          </p:grpSp>
        </p:grpSp>
      </p:grpSp>
      <p:sp>
        <p:nvSpPr>
          <p:cNvPr id="45" name="TextBox 44">
            <a:extLst>
              <a:ext uri="{FF2B5EF4-FFF2-40B4-BE49-F238E27FC236}">
                <a16:creationId xmlns:a16="http://schemas.microsoft.com/office/drawing/2014/main" id="{DE7BDAD5-8119-60A3-CC0C-49FE5D9CEEB4}"/>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spTree>
    <p:extLst>
      <p:ext uri="{BB962C8B-B14F-4D97-AF65-F5344CB8AC3E}">
        <p14:creationId xmlns:p14="http://schemas.microsoft.com/office/powerpoint/2010/main" val="348235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aph with colorful bars&#10;&#10;Description automatically generated with medium confidence">
            <a:extLst>
              <a:ext uri="{FF2B5EF4-FFF2-40B4-BE49-F238E27FC236}">
                <a16:creationId xmlns:a16="http://schemas.microsoft.com/office/drawing/2014/main" id="{041A6BC9-C237-7B3B-EABB-3583EDE1B8D5}"/>
              </a:ext>
            </a:extLst>
          </p:cNvPr>
          <p:cNvPicPr>
            <a:picLocks noChangeAspect="1"/>
          </p:cNvPicPr>
          <p:nvPr/>
        </p:nvPicPr>
        <p:blipFill rotWithShape="1">
          <a:blip r:embed="rId3"/>
          <a:srcRect l="65226" t="40649" r="1717" b="39287"/>
          <a:stretch/>
        </p:blipFill>
        <p:spPr>
          <a:xfrm>
            <a:off x="6268036" y="3936380"/>
            <a:ext cx="2793534" cy="1207120"/>
          </a:xfrm>
          <a:prstGeom prst="rect">
            <a:avLst/>
          </a:prstGeom>
        </p:spPr>
      </p:pic>
      <p:grpSp>
        <p:nvGrpSpPr>
          <p:cNvPr id="17" name="Group 16">
            <a:extLst>
              <a:ext uri="{FF2B5EF4-FFF2-40B4-BE49-F238E27FC236}">
                <a16:creationId xmlns:a16="http://schemas.microsoft.com/office/drawing/2014/main" id="{49AD555E-707F-48B7-9BCE-FBD3BC1A8428}"/>
              </a:ext>
            </a:extLst>
          </p:cNvPr>
          <p:cNvGrpSpPr/>
          <p:nvPr/>
        </p:nvGrpSpPr>
        <p:grpSpPr>
          <a:xfrm>
            <a:off x="3032233" y="82331"/>
            <a:ext cx="6208843" cy="3854049"/>
            <a:chOff x="3032233" y="82331"/>
            <a:chExt cx="6208843" cy="3854049"/>
          </a:xfrm>
        </p:grpSpPr>
        <p:grpSp>
          <p:nvGrpSpPr>
            <p:cNvPr id="16" name="Group 15">
              <a:extLst>
                <a:ext uri="{FF2B5EF4-FFF2-40B4-BE49-F238E27FC236}">
                  <a16:creationId xmlns:a16="http://schemas.microsoft.com/office/drawing/2014/main" id="{F6608DC6-E3BB-B134-D4A8-6B7475705970}"/>
                </a:ext>
              </a:extLst>
            </p:cNvPr>
            <p:cNvGrpSpPr/>
            <p:nvPr/>
          </p:nvGrpSpPr>
          <p:grpSpPr>
            <a:xfrm>
              <a:off x="3474091" y="482797"/>
              <a:ext cx="5467338" cy="3450504"/>
              <a:chOff x="3474091" y="482797"/>
              <a:chExt cx="5467338" cy="3450504"/>
            </a:xfrm>
          </p:grpSpPr>
          <p:pic>
            <p:nvPicPr>
              <p:cNvPr id="4" name="Picture 3" descr="A graph with colorful bars and numbers&#10;&#10;Description automatically generated with medium confidence">
                <a:extLst>
                  <a:ext uri="{FF2B5EF4-FFF2-40B4-BE49-F238E27FC236}">
                    <a16:creationId xmlns:a16="http://schemas.microsoft.com/office/drawing/2014/main" id="{E8AE8297-8B9C-2D25-45C4-8AE5D4C4B718}"/>
                  </a:ext>
                </a:extLst>
              </p:cNvPr>
              <p:cNvPicPr>
                <a:picLocks noChangeAspect="1"/>
              </p:cNvPicPr>
              <p:nvPr/>
            </p:nvPicPr>
            <p:blipFill rotWithShape="1">
              <a:blip r:embed="rId4"/>
              <a:srcRect t="11644"/>
              <a:stretch/>
            </p:blipFill>
            <p:spPr>
              <a:xfrm>
                <a:off x="3474091" y="482797"/>
                <a:ext cx="5467338" cy="3450504"/>
              </a:xfrm>
              <a:prstGeom prst="rect">
                <a:avLst/>
              </a:prstGeom>
            </p:spPr>
          </p:pic>
          <p:sp>
            <p:nvSpPr>
              <p:cNvPr id="5" name="Triangle 4">
                <a:extLst>
                  <a:ext uri="{FF2B5EF4-FFF2-40B4-BE49-F238E27FC236}">
                    <a16:creationId xmlns:a16="http://schemas.microsoft.com/office/drawing/2014/main" id="{2E780129-7C3C-3361-B776-B84E1091CB2A}"/>
                  </a:ext>
                </a:extLst>
              </p:cNvPr>
              <p:cNvSpPr/>
              <p:nvPr/>
            </p:nvSpPr>
            <p:spPr>
              <a:xfrm rot="5400000">
                <a:off x="8605134" y="1105844"/>
                <a:ext cx="172222" cy="64807"/>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452BDC9-42D9-DC2B-23C1-681178110016}"/>
                  </a:ext>
                </a:extLst>
              </p:cNvPr>
              <p:cNvSpPr/>
              <p:nvPr/>
            </p:nvSpPr>
            <p:spPr>
              <a:xfrm rot="5400000">
                <a:off x="8618666" y="1332467"/>
                <a:ext cx="162970"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F0EF8743-ED4B-FE79-3FA7-434E0D732106}"/>
                  </a:ext>
                </a:extLst>
              </p:cNvPr>
              <p:cNvSpPr/>
              <p:nvPr/>
            </p:nvSpPr>
            <p:spPr>
              <a:xfrm rot="5400000">
                <a:off x="8616837" y="2569754"/>
                <a:ext cx="161475"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E8F7D45-0F2B-E4F1-1680-A822D5B99FE3}"/>
                  </a:ext>
                </a:extLst>
              </p:cNvPr>
              <p:cNvSpPr/>
              <p:nvPr/>
            </p:nvSpPr>
            <p:spPr>
              <a:xfrm rot="5400000">
                <a:off x="8622588" y="2335043"/>
                <a:ext cx="161475" cy="77465"/>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9DEE0802-1810-2887-5D89-0CC7197835BD}"/>
                </a:ext>
              </a:extLst>
            </p:cNvPr>
            <p:cNvGrpSpPr/>
            <p:nvPr/>
          </p:nvGrpSpPr>
          <p:grpSpPr>
            <a:xfrm>
              <a:off x="3032233" y="82331"/>
              <a:ext cx="6208843" cy="3854049"/>
              <a:chOff x="3137334" y="82331"/>
              <a:chExt cx="6208843" cy="3854049"/>
            </a:xfrm>
          </p:grpSpPr>
          <p:grpSp>
            <p:nvGrpSpPr>
              <p:cNvPr id="38" name="Group 37">
                <a:extLst>
                  <a:ext uri="{FF2B5EF4-FFF2-40B4-BE49-F238E27FC236}">
                    <a16:creationId xmlns:a16="http://schemas.microsoft.com/office/drawing/2014/main" id="{F9EEAC36-48FF-97AE-AC16-6C448838396C}"/>
                  </a:ext>
                </a:extLst>
              </p:cNvPr>
              <p:cNvGrpSpPr/>
              <p:nvPr/>
            </p:nvGrpSpPr>
            <p:grpSpPr>
              <a:xfrm>
                <a:off x="3137334" y="82331"/>
                <a:ext cx="6198062" cy="3854049"/>
                <a:chOff x="3137334" y="82331"/>
                <a:chExt cx="6198062" cy="3854049"/>
              </a:xfrm>
            </p:grpSpPr>
            <p:grpSp>
              <p:nvGrpSpPr>
                <p:cNvPr id="32" name="Group 31">
                  <a:extLst>
                    <a:ext uri="{FF2B5EF4-FFF2-40B4-BE49-F238E27FC236}">
                      <a16:creationId xmlns:a16="http://schemas.microsoft.com/office/drawing/2014/main" id="{4B19ECA9-7FD9-DF2F-B594-480829BCE2D3}"/>
                    </a:ext>
                  </a:extLst>
                </p:cNvPr>
                <p:cNvGrpSpPr/>
                <p:nvPr/>
              </p:nvGrpSpPr>
              <p:grpSpPr>
                <a:xfrm>
                  <a:off x="3137334" y="82331"/>
                  <a:ext cx="5105577" cy="3854049"/>
                  <a:chOff x="3137334" y="82331"/>
                  <a:chExt cx="5105577" cy="3854049"/>
                </a:xfrm>
              </p:grpSpPr>
              <p:grpSp>
                <p:nvGrpSpPr>
                  <p:cNvPr id="15" name="Group 14">
                    <a:extLst>
                      <a:ext uri="{FF2B5EF4-FFF2-40B4-BE49-F238E27FC236}">
                        <a16:creationId xmlns:a16="http://schemas.microsoft.com/office/drawing/2014/main" id="{10135DDA-311F-4C1F-53A4-A4C6F561BE2A}"/>
                      </a:ext>
                    </a:extLst>
                  </p:cNvPr>
                  <p:cNvGrpSpPr/>
                  <p:nvPr/>
                </p:nvGrpSpPr>
                <p:grpSpPr>
                  <a:xfrm>
                    <a:off x="4572001" y="82331"/>
                    <a:ext cx="3670910" cy="3854049"/>
                    <a:chOff x="4572001" y="475448"/>
                    <a:chExt cx="3670910" cy="3854049"/>
                  </a:xfrm>
                </p:grpSpPr>
                <p:sp>
                  <p:nvSpPr>
                    <p:cNvPr id="6" name="TextBox 5">
                      <a:extLst>
                        <a:ext uri="{FF2B5EF4-FFF2-40B4-BE49-F238E27FC236}">
                          <a16:creationId xmlns:a16="http://schemas.microsoft.com/office/drawing/2014/main" id="{F6FEEDAD-7095-74AE-B2A3-17785E3E72D5}"/>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Deletion SVs</a:t>
                      </a:r>
                    </a:p>
                  </p:txBody>
                </p:sp>
                <p:sp>
                  <p:nvSpPr>
                    <p:cNvPr id="7" name="TextBox 6">
                      <a:extLst>
                        <a:ext uri="{FF2B5EF4-FFF2-40B4-BE49-F238E27FC236}">
                          <a16:creationId xmlns:a16="http://schemas.microsoft.com/office/drawing/2014/main" id="{33BA21F1-B6A9-2A66-CB8B-E660B14F1994}"/>
                        </a:ext>
                      </a:extLst>
                    </p:cNvPr>
                    <p:cNvSpPr txBox="1"/>
                    <p:nvPr/>
                  </p:nvSpPr>
                  <p:spPr>
                    <a:xfrm>
                      <a:off x="5008472" y="3990943"/>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0" name="TextBox 29">
                    <a:extLst>
                      <a:ext uri="{FF2B5EF4-FFF2-40B4-BE49-F238E27FC236}">
                        <a16:creationId xmlns:a16="http://schemas.microsoft.com/office/drawing/2014/main" id="{97770B1F-A0B2-0DCE-6274-280566051FDA}"/>
                      </a:ext>
                    </a:extLst>
                  </p:cNvPr>
                  <p:cNvSpPr txBox="1"/>
                  <p:nvPr/>
                </p:nvSpPr>
                <p:spPr>
                  <a:xfrm>
                    <a:off x="3194137" y="961019"/>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Promoter</a:t>
                    </a:r>
                  </a:p>
                </p:txBody>
              </p:sp>
              <p:sp>
                <p:nvSpPr>
                  <p:cNvPr id="31" name="TextBox 30">
                    <a:extLst>
                      <a:ext uri="{FF2B5EF4-FFF2-40B4-BE49-F238E27FC236}">
                        <a16:creationId xmlns:a16="http://schemas.microsoft.com/office/drawing/2014/main" id="{541B92A3-A50F-B3D8-3D2E-191C946D7BC9}"/>
                      </a:ext>
                    </a:extLst>
                  </p:cNvPr>
                  <p:cNvSpPr txBox="1"/>
                  <p:nvPr/>
                </p:nvSpPr>
                <p:spPr>
                  <a:xfrm>
                    <a:off x="3137334" y="2346492"/>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5’ UTR</a:t>
                    </a:r>
                  </a:p>
                </p:txBody>
              </p:sp>
            </p:grpSp>
            <p:sp>
              <p:nvSpPr>
                <p:cNvPr id="34" name="TextBox 33">
                  <a:extLst>
                    <a:ext uri="{FF2B5EF4-FFF2-40B4-BE49-F238E27FC236}">
                      <a16:creationId xmlns:a16="http://schemas.microsoft.com/office/drawing/2014/main" id="{72228F5E-2F2C-4824-A438-6EC97D89ED48}"/>
                    </a:ext>
                  </a:extLst>
                </p:cNvPr>
                <p:cNvSpPr txBox="1"/>
                <p:nvPr/>
              </p:nvSpPr>
              <p:spPr>
                <a:xfrm>
                  <a:off x="5120458" y="744603"/>
                  <a:ext cx="532518" cy="307777"/>
                </a:xfrm>
                <a:prstGeom prst="rect">
                  <a:avLst/>
                </a:prstGeom>
                <a:noFill/>
              </p:spPr>
              <p:txBody>
                <a:bodyPr wrap="none" rtlCol="0">
                  <a:spAutoFit/>
                </a:bodyPr>
                <a:lstStyle/>
                <a:p>
                  <a:r>
                    <a:rPr lang="en-US" dirty="0">
                      <a:solidFill>
                        <a:srgbClr val="C77CFF"/>
                      </a:solidFill>
                    </a:rPr>
                    <a:t>1.22</a:t>
                  </a:r>
                </a:p>
              </p:txBody>
            </p:sp>
            <p:sp>
              <p:nvSpPr>
                <p:cNvPr id="35" name="TextBox 34">
                  <a:extLst>
                    <a:ext uri="{FF2B5EF4-FFF2-40B4-BE49-F238E27FC236}">
                      <a16:creationId xmlns:a16="http://schemas.microsoft.com/office/drawing/2014/main" id="{94E8BC63-7A7A-6521-32B4-EA96FFD5EE0C}"/>
                    </a:ext>
                  </a:extLst>
                </p:cNvPr>
                <p:cNvSpPr txBox="1"/>
                <p:nvPr/>
              </p:nvSpPr>
              <p:spPr>
                <a:xfrm>
                  <a:off x="8800199" y="984827"/>
                  <a:ext cx="532518" cy="307777"/>
                </a:xfrm>
                <a:prstGeom prst="rect">
                  <a:avLst/>
                </a:prstGeom>
                <a:noFill/>
              </p:spPr>
              <p:txBody>
                <a:bodyPr wrap="none" rtlCol="0">
                  <a:spAutoFit/>
                </a:bodyPr>
                <a:lstStyle/>
                <a:p>
                  <a:r>
                    <a:rPr lang="en-US" dirty="0">
                      <a:solidFill>
                        <a:srgbClr val="00BEC4"/>
                      </a:solidFill>
                    </a:rPr>
                    <a:t>3.33</a:t>
                  </a:r>
                </a:p>
              </p:txBody>
            </p:sp>
            <p:sp>
              <p:nvSpPr>
                <p:cNvPr id="36" name="TextBox 35">
                  <a:extLst>
                    <a:ext uri="{FF2B5EF4-FFF2-40B4-BE49-F238E27FC236}">
                      <a16:creationId xmlns:a16="http://schemas.microsoft.com/office/drawing/2014/main" id="{D8564C04-3BE7-19D6-2F1C-DBBD5A43A906}"/>
                    </a:ext>
                  </a:extLst>
                </p:cNvPr>
                <p:cNvSpPr txBox="1"/>
                <p:nvPr/>
              </p:nvSpPr>
              <p:spPr>
                <a:xfrm>
                  <a:off x="8802878" y="1222625"/>
                  <a:ext cx="532518" cy="307777"/>
                </a:xfrm>
                <a:prstGeom prst="rect">
                  <a:avLst/>
                </a:prstGeom>
                <a:noFill/>
              </p:spPr>
              <p:txBody>
                <a:bodyPr wrap="none" rtlCol="0">
                  <a:spAutoFit/>
                </a:bodyPr>
                <a:lstStyle/>
                <a:p>
                  <a:r>
                    <a:rPr lang="en-US" dirty="0">
                      <a:solidFill>
                        <a:srgbClr val="7CAF00"/>
                      </a:solidFill>
                    </a:rPr>
                    <a:t>0.83</a:t>
                  </a:r>
                </a:p>
              </p:txBody>
            </p:sp>
            <p:sp>
              <p:nvSpPr>
                <p:cNvPr id="37" name="TextBox 36">
                  <a:extLst>
                    <a:ext uri="{FF2B5EF4-FFF2-40B4-BE49-F238E27FC236}">
                      <a16:creationId xmlns:a16="http://schemas.microsoft.com/office/drawing/2014/main" id="{5AA39FA8-3185-2D15-4045-CFFBE7E81343}"/>
                    </a:ext>
                  </a:extLst>
                </p:cNvPr>
                <p:cNvSpPr txBox="1"/>
                <p:nvPr/>
              </p:nvSpPr>
              <p:spPr>
                <a:xfrm>
                  <a:off x="5667235" y="1450023"/>
                  <a:ext cx="532518" cy="307777"/>
                </a:xfrm>
                <a:prstGeom prst="rect">
                  <a:avLst/>
                </a:prstGeom>
                <a:noFill/>
              </p:spPr>
              <p:txBody>
                <a:bodyPr wrap="none" rtlCol="0">
                  <a:spAutoFit/>
                </a:bodyPr>
                <a:lstStyle/>
                <a:p>
                  <a:r>
                    <a:rPr lang="en-US" dirty="0">
                      <a:solidFill>
                        <a:srgbClr val="F9766E"/>
                      </a:solidFill>
                    </a:rPr>
                    <a:t>1.22</a:t>
                  </a:r>
                </a:p>
              </p:txBody>
            </p:sp>
          </p:grpSp>
          <p:grpSp>
            <p:nvGrpSpPr>
              <p:cNvPr id="43" name="Group 42">
                <a:extLst>
                  <a:ext uri="{FF2B5EF4-FFF2-40B4-BE49-F238E27FC236}">
                    <a16:creationId xmlns:a16="http://schemas.microsoft.com/office/drawing/2014/main" id="{338D7000-D008-EBD9-B546-71064E60F45E}"/>
                  </a:ext>
                </a:extLst>
              </p:cNvPr>
              <p:cNvGrpSpPr/>
              <p:nvPr/>
            </p:nvGrpSpPr>
            <p:grpSpPr>
              <a:xfrm>
                <a:off x="5333867" y="1998980"/>
                <a:ext cx="4012310" cy="994343"/>
                <a:chOff x="5333867" y="1998980"/>
                <a:chExt cx="4012310" cy="994343"/>
              </a:xfrm>
            </p:grpSpPr>
            <p:sp>
              <p:nvSpPr>
                <p:cNvPr id="39" name="TextBox 38">
                  <a:extLst>
                    <a:ext uri="{FF2B5EF4-FFF2-40B4-BE49-F238E27FC236}">
                      <a16:creationId xmlns:a16="http://schemas.microsoft.com/office/drawing/2014/main" id="{2907225F-86FE-E8F3-2ED4-6CFF027829A0}"/>
                    </a:ext>
                  </a:extLst>
                </p:cNvPr>
                <p:cNvSpPr txBox="1"/>
                <p:nvPr/>
              </p:nvSpPr>
              <p:spPr>
                <a:xfrm>
                  <a:off x="5333867" y="1998980"/>
                  <a:ext cx="532518" cy="307777"/>
                </a:xfrm>
                <a:prstGeom prst="rect">
                  <a:avLst/>
                </a:prstGeom>
                <a:noFill/>
              </p:spPr>
              <p:txBody>
                <a:bodyPr wrap="none" rtlCol="0">
                  <a:spAutoFit/>
                </a:bodyPr>
                <a:lstStyle/>
                <a:p>
                  <a:r>
                    <a:rPr lang="en-US" dirty="0">
                      <a:solidFill>
                        <a:srgbClr val="C77CFF"/>
                      </a:solidFill>
                    </a:rPr>
                    <a:t>1.64</a:t>
                  </a:r>
                </a:p>
              </p:txBody>
            </p:sp>
            <p:sp>
              <p:nvSpPr>
                <p:cNvPr id="40" name="TextBox 39">
                  <a:extLst>
                    <a:ext uri="{FF2B5EF4-FFF2-40B4-BE49-F238E27FC236}">
                      <a16:creationId xmlns:a16="http://schemas.microsoft.com/office/drawing/2014/main" id="{1152E834-0867-CF7B-C604-C755CDA6328D}"/>
                    </a:ext>
                  </a:extLst>
                </p:cNvPr>
                <p:cNvSpPr txBox="1"/>
                <p:nvPr/>
              </p:nvSpPr>
              <p:spPr>
                <a:xfrm>
                  <a:off x="8813659" y="2235848"/>
                  <a:ext cx="532518" cy="307777"/>
                </a:xfrm>
                <a:prstGeom prst="rect">
                  <a:avLst/>
                </a:prstGeom>
                <a:noFill/>
              </p:spPr>
              <p:txBody>
                <a:bodyPr wrap="none" rtlCol="0">
                  <a:spAutoFit/>
                </a:bodyPr>
                <a:lstStyle/>
                <a:p>
                  <a:r>
                    <a:rPr lang="en-US" dirty="0">
                      <a:solidFill>
                        <a:srgbClr val="00BEC4"/>
                      </a:solidFill>
                    </a:rPr>
                    <a:t>6.66</a:t>
                  </a:r>
                </a:p>
              </p:txBody>
            </p:sp>
            <p:sp>
              <p:nvSpPr>
                <p:cNvPr id="41" name="TextBox 40">
                  <a:extLst>
                    <a:ext uri="{FF2B5EF4-FFF2-40B4-BE49-F238E27FC236}">
                      <a16:creationId xmlns:a16="http://schemas.microsoft.com/office/drawing/2014/main" id="{F2703A97-C4BA-01CF-B0AB-04CF6773839F}"/>
                    </a:ext>
                  </a:extLst>
                </p:cNvPr>
                <p:cNvSpPr txBox="1"/>
                <p:nvPr/>
              </p:nvSpPr>
              <p:spPr>
                <a:xfrm>
                  <a:off x="8809977" y="2447043"/>
                  <a:ext cx="532518" cy="307777"/>
                </a:xfrm>
                <a:prstGeom prst="rect">
                  <a:avLst/>
                </a:prstGeom>
                <a:noFill/>
              </p:spPr>
              <p:txBody>
                <a:bodyPr wrap="none" rtlCol="0">
                  <a:spAutoFit/>
                </a:bodyPr>
                <a:lstStyle/>
                <a:p>
                  <a:r>
                    <a:rPr lang="en-US" dirty="0">
                      <a:solidFill>
                        <a:srgbClr val="7CAF00"/>
                      </a:solidFill>
                    </a:rPr>
                    <a:t>2.66</a:t>
                  </a:r>
                </a:p>
              </p:txBody>
            </p:sp>
            <p:sp>
              <p:nvSpPr>
                <p:cNvPr id="42" name="TextBox 41">
                  <a:extLst>
                    <a:ext uri="{FF2B5EF4-FFF2-40B4-BE49-F238E27FC236}">
                      <a16:creationId xmlns:a16="http://schemas.microsoft.com/office/drawing/2014/main" id="{EE63C934-B4C6-B217-3568-97ABB4FD460F}"/>
                    </a:ext>
                  </a:extLst>
                </p:cNvPr>
                <p:cNvSpPr txBox="1"/>
                <p:nvPr/>
              </p:nvSpPr>
              <p:spPr>
                <a:xfrm>
                  <a:off x="5374800" y="2685546"/>
                  <a:ext cx="532518" cy="307777"/>
                </a:xfrm>
                <a:prstGeom prst="rect">
                  <a:avLst/>
                </a:prstGeom>
                <a:noFill/>
              </p:spPr>
              <p:txBody>
                <a:bodyPr wrap="none" rtlCol="0">
                  <a:spAutoFit/>
                </a:bodyPr>
                <a:lstStyle/>
                <a:p>
                  <a:r>
                    <a:rPr lang="en-US" dirty="0">
                      <a:solidFill>
                        <a:srgbClr val="F9766E"/>
                      </a:solidFill>
                    </a:rPr>
                    <a:t>1.28</a:t>
                  </a:r>
                </a:p>
              </p:txBody>
            </p:sp>
          </p:grpSp>
        </p:grpSp>
      </p:grpSp>
      <p:sp>
        <p:nvSpPr>
          <p:cNvPr id="45" name="TextBox 44">
            <a:extLst>
              <a:ext uri="{FF2B5EF4-FFF2-40B4-BE49-F238E27FC236}">
                <a16:creationId xmlns:a16="http://schemas.microsoft.com/office/drawing/2014/main" id="{DE7BDAD5-8119-60A3-CC0C-49FE5D9CEEB4}"/>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sp>
        <p:nvSpPr>
          <p:cNvPr id="19" name="Rectangle 18">
            <a:extLst>
              <a:ext uri="{FF2B5EF4-FFF2-40B4-BE49-F238E27FC236}">
                <a16:creationId xmlns:a16="http://schemas.microsoft.com/office/drawing/2014/main" id="{0C514B66-59D6-9E39-E814-B9B6D480F0F8}"/>
              </a:ext>
            </a:extLst>
          </p:cNvPr>
          <p:cNvSpPr/>
          <p:nvPr/>
        </p:nvSpPr>
        <p:spPr>
          <a:xfrm>
            <a:off x="4326618" y="671646"/>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56DDCF-4722-D5B3-5522-AC557A6F9A27}"/>
              </a:ext>
            </a:extLst>
          </p:cNvPr>
          <p:cNvSpPr/>
          <p:nvPr/>
        </p:nvSpPr>
        <p:spPr>
          <a:xfrm>
            <a:off x="4326618" y="1921836"/>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A0D783-F53D-CF56-5A85-3C7403CFB881}"/>
              </a:ext>
            </a:extLst>
          </p:cNvPr>
          <p:cNvSpPr/>
          <p:nvPr/>
        </p:nvSpPr>
        <p:spPr>
          <a:xfrm>
            <a:off x="4239016" y="926916"/>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FEF1E7C-BC55-15C8-FAF3-0E3AD11565C8}"/>
              </a:ext>
            </a:extLst>
          </p:cNvPr>
          <p:cNvSpPr/>
          <p:nvPr/>
        </p:nvSpPr>
        <p:spPr>
          <a:xfrm>
            <a:off x="4239016" y="216467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7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 grpId="1" animBg="1"/>
      <p:bldP spid="2" grpId="2" animBg="1"/>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aph with colorful bars&#10;&#10;Description automatically generated with medium confidence">
            <a:extLst>
              <a:ext uri="{FF2B5EF4-FFF2-40B4-BE49-F238E27FC236}">
                <a16:creationId xmlns:a16="http://schemas.microsoft.com/office/drawing/2014/main" id="{041A6BC9-C237-7B3B-EABB-3583EDE1B8D5}"/>
              </a:ext>
            </a:extLst>
          </p:cNvPr>
          <p:cNvPicPr>
            <a:picLocks noChangeAspect="1"/>
          </p:cNvPicPr>
          <p:nvPr/>
        </p:nvPicPr>
        <p:blipFill rotWithShape="1">
          <a:blip r:embed="rId3"/>
          <a:srcRect l="65226" t="40649" r="1717" b="39287"/>
          <a:stretch/>
        </p:blipFill>
        <p:spPr>
          <a:xfrm>
            <a:off x="6268036" y="3936380"/>
            <a:ext cx="2793534" cy="1207120"/>
          </a:xfrm>
          <a:prstGeom prst="rect">
            <a:avLst/>
          </a:prstGeom>
        </p:spPr>
      </p:pic>
      <p:grpSp>
        <p:nvGrpSpPr>
          <p:cNvPr id="17" name="Group 16">
            <a:extLst>
              <a:ext uri="{FF2B5EF4-FFF2-40B4-BE49-F238E27FC236}">
                <a16:creationId xmlns:a16="http://schemas.microsoft.com/office/drawing/2014/main" id="{49AD555E-707F-48B7-9BCE-FBD3BC1A8428}"/>
              </a:ext>
            </a:extLst>
          </p:cNvPr>
          <p:cNvGrpSpPr/>
          <p:nvPr/>
        </p:nvGrpSpPr>
        <p:grpSpPr>
          <a:xfrm>
            <a:off x="3032233" y="82331"/>
            <a:ext cx="6208843" cy="3854049"/>
            <a:chOff x="3032233" y="82331"/>
            <a:chExt cx="6208843" cy="3854049"/>
          </a:xfrm>
        </p:grpSpPr>
        <p:grpSp>
          <p:nvGrpSpPr>
            <p:cNvPr id="16" name="Group 15">
              <a:extLst>
                <a:ext uri="{FF2B5EF4-FFF2-40B4-BE49-F238E27FC236}">
                  <a16:creationId xmlns:a16="http://schemas.microsoft.com/office/drawing/2014/main" id="{F6608DC6-E3BB-B134-D4A8-6B7475705970}"/>
                </a:ext>
              </a:extLst>
            </p:cNvPr>
            <p:cNvGrpSpPr/>
            <p:nvPr/>
          </p:nvGrpSpPr>
          <p:grpSpPr>
            <a:xfrm>
              <a:off x="3474091" y="482797"/>
              <a:ext cx="5467338" cy="3450504"/>
              <a:chOff x="3474091" y="482797"/>
              <a:chExt cx="5467338" cy="3450504"/>
            </a:xfrm>
          </p:grpSpPr>
          <p:pic>
            <p:nvPicPr>
              <p:cNvPr id="4" name="Picture 3" descr="A graph with colorful bars and numbers&#10;&#10;Description automatically generated with medium confidence">
                <a:extLst>
                  <a:ext uri="{FF2B5EF4-FFF2-40B4-BE49-F238E27FC236}">
                    <a16:creationId xmlns:a16="http://schemas.microsoft.com/office/drawing/2014/main" id="{E8AE8297-8B9C-2D25-45C4-8AE5D4C4B718}"/>
                  </a:ext>
                </a:extLst>
              </p:cNvPr>
              <p:cNvPicPr>
                <a:picLocks noChangeAspect="1"/>
              </p:cNvPicPr>
              <p:nvPr/>
            </p:nvPicPr>
            <p:blipFill rotWithShape="1">
              <a:blip r:embed="rId4"/>
              <a:srcRect t="11644"/>
              <a:stretch/>
            </p:blipFill>
            <p:spPr>
              <a:xfrm>
                <a:off x="3474091" y="482797"/>
                <a:ext cx="5467338" cy="3450504"/>
              </a:xfrm>
              <a:prstGeom prst="rect">
                <a:avLst/>
              </a:prstGeom>
            </p:spPr>
          </p:pic>
          <p:sp>
            <p:nvSpPr>
              <p:cNvPr id="5" name="Triangle 4">
                <a:extLst>
                  <a:ext uri="{FF2B5EF4-FFF2-40B4-BE49-F238E27FC236}">
                    <a16:creationId xmlns:a16="http://schemas.microsoft.com/office/drawing/2014/main" id="{2E780129-7C3C-3361-B776-B84E1091CB2A}"/>
                  </a:ext>
                </a:extLst>
              </p:cNvPr>
              <p:cNvSpPr/>
              <p:nvPr/>
            </p:nvSpPr>
            <p:spPr>
              <a:xfrm rot="5400000">
                <a:off x="8605134" y="1105844"/>
                <a:ext cx="172222" cy="64807"/>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452BDC9-42D9-DC2B-23C1-681178110016}"/>
                  </a:ext>
                </a:extLst>
              </p:cNvPr>
              <p:cNvSpPr/>
              <p:nvPr/>
            </p:nvSpPr>
            <p:spPr>
              <a:xfrm rot="5400000">
                <a:off x="8618666" y="1332467"/>
                <a:ext cx="162970"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F0EF8743-ED4B-FE79-3FA7-434E0D732106}"/>
                  </a:ext>
                </a:extLst>
              </p:cNvPr>
              <p:cNvSpPr/>
              <p:nvPr/>
            </p:nvSpPr>
            <p:spPr>
              <a:xfrm rot="5400000">
                <a:off x="8616837" y="2569754"/>
                <a:ext cx="161475" cy="77465"/>
              </a:xfrm>
              <a:prstGeom prst="triangle">
                <a:avLst>
                  <a:gd name="adj" fmla="val 52544"/>
                </a:avLst>
              </a:prstGeom>
              <a:solidFill>
                <a:srgbClr val="7CAF00"/>
              </a:solidFill>
              <a:ln>
                <a:solidFill>
                  <a:srgbClr val="7CA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E8F7D45-0F2B-E4F1-1680-A822D5B99FE3}"/>
                  </a:ext>
                </a:extLst>
              </p:cNvPr>
              <p:cNvSpPr/>
              <p:nvPr/>
            </p:nvSpPr>
            <p:spPr>
              <a:xfrm rot="5400000">
                <a:off x="8622588" y="2335043"/>
                <a:ext cx="161475" cy="77465"/>
              </a:xfrm>
              <a:prstGeom prst="triangle">
                <a:avLst>
                  <a:gd name="adj" fmla="val 52544"/>
                </a:avLst>
              </a:prstGeom>
              <a:solidFill>
                <a:srgbClr val="00BEC4"/>
              </a:solidFill>
              <a:ln>
                <a:solidFill>
                  <a:srgbClr val="00BE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9DEE0802-1810-2887-5D89-0CC7197835BD}"/>
                </a:ext>
              </a:extLst>
            </p:cNvPr>
            <p:cNvGrpSpPr/>
            <p:nvPr/>
          </p:nvGrpSpPr>
          <p:grpSpPr>
            <a:xfrm>
              <a:off x="3032233" y="82331"/>
              <a:ext cx="6208843" cy="3854049"/>
              <a:chOff x="3137334" y="82331"/>
              <a:chExt cx="6208843" cy="3854049"/>
            </a:xfrm>
          </p:grpSpPr>
          <p:grpSp>
            <p:nvGrpSpPr>
              <p:cNvPr id="38" name="Group 37">
                <a:extLst>
                  <a:ext uri="{FF2B5EF4-FFF2-40B4-BE49-F238E27FC236}">
                    <a16:creationId xmlns:a16="http://schemas.microsoft.com/office/drawing/2014/main" id="{F9EEAC36-48FF-97AE-AC16-6C448838396C}"/>
                  </a:ext>
                </a:extLst>
              </p:cNvPr>
              <p:cNvGrpSpPr/>
              <p:nvPr/>
            </p:nvGrpSpPr>
            <p:grpSpPr>
              <a:xfrm>
                <a:off x="3137334" y="82331"/>
                <a:ext cx="6198062" cy="3854049"/>
                <a:chOff x="3137334" y="82331"/>
                <a:chExt cx="6198062" cy="3854049"/>
              </a:xfrm>
            </p:grpSpPr>
            <p:grpSp>
              <p:nvGrpSpPr>
                <p:cNvPr id="32" name="Group 31">
                  <a:extLst>
                    <a:ext uri="{FF2B5EF4-FFF2-40B4-BE49-F238E27FC236}">
                      <a16:creationId xmlns:a16="http://schemas.microsoft.com/office/drawing/2014/main" id="{4B19ECA9-7FD9-DF2F-B594-480829BCE2D3}"/>
                    </a:ext>
                  </a:extLst>
                </p:cNvPr>
                <p:cNvGrpSpPr/>
                <p:nvPr/>
              </p:nvGrpSpPr>
              <p:grpSpPr>
                <a:xfrm>
                  <a:off x="3137334" y="82331"/>
                  <a:ext cx="5105577" cy="3854049"/>
                  <a:chOff x="3137334" y="82331"/>
                  <a:chExt cx="5105577" cy="3854049"/>
                </a:xfrm>
              </p:grpSpPr>
              <p:grpSp>
                <p:nvGrpSpPr>
                  <p:cNvPr id="15" name="Group 14">
                    <a:extLst>
                      <a:ext uri="{FF2B5EF4-FFF2-40B4-BE49-F238E27FC236}">
                        <a16:creationId xmlns:a16="http://schemas.microsoft.com/office/drawing/2014/main" id="{10135DDA-311F-4C1F-53A4-A4C6F561BE2A}"/>
                      </a:ext>
                    </a:extLst>
                  </p:cNvPr>
                  <p:cNvGrpSpPr/>
                  <p:nvPr/>
                </p:nvGrpSpPr>
                <p:grpSpPr>
                  <a:xfrm>
                    <a:off x="4572001" y="82331"/>
                    <a:ext cx="3670910" cy="3854049"/>
                    <a:chOff x="4572001" y="475448"/>
                    <a:chExt cx="3670910" cy="3854049"/>
                  </a:xfrm>
                </p:grpSpPr>
                <p:sp>
                  <p:nvSpPr>
                    <p:cNvPr id="6" name="TextBox 5">
                      <a:extLst>
                        <a:ext uri="{FF2B5EF4-FFF2-40B4-BE49-F238E27FC236}">
                          <a16:creationId xmlns:a16="http://schemas.microsoft.com/office/drawing/2014/main" id="{F6FEEDAD-7095-74AE-B2A3-17785E3E72D5}"/>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Deletion SVs</a:t>
                      </a:r>
                    </a:p>
                  </p:txBody>
                </p:sp>
                <p:sp>
                  <p:nvSpPr>
                    <p:cNvPr id="7" name="TextBox 6">
                      <a:extLst>
                        <a:ext uri="{FF2B5EF4-FFF2-40B4-BE49-F238E27FC236}">
                          <a16:creationId xmlns:a16="http://schemas.microsoft.com/office/drawing/2014/main" id="{33BA21F1-B6A9-2A66-CB8B-E660B14F1994}"/>
                        </a:ext>
                      </a:extLst>
                    </p:cNvPr>
                    <p:cNvSpPr txBox="1"/>
                    <p:nvPr/>
                  </p:nvSpPr>
                  <p:spPr>
                    <a:xfrm>
                      <a:off x="5008472" y="3990943"/>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0" name="TextBox 29">
                    <a:extLst>
                      <a:ext uri="{FF2B5EF4-FFF2-40B4-BE49-F238E27FC236}">
                        <a16:creationId xmlns:a16="http://schemas.microsoft.com/office/drawing/2014/main" id="{97770B1F-A0B2-0DCE-6274-280566051FDA}"/>
                      </a:ext>
                    </a:extLst>
                  </p:cNvPr>
                  <p:cNvSpPr txBox="1"/>
                  <p:nvPr/>
                </p:nvSpPr>
                <p:spPr>
                  <a:xfrm>
                    <a:off x="3194137" y="961019"/>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Promoter</a:t>
                    </a:r>
                  </a:p>
                </p:txBody>
              </p:sp>
              <p:sp>
                <p:nvSpPr>
                  <p:cNvPr id="31" name="TextBox 30">
                    <a:extLst>
                      <a:ext uri="{FF2B5EF4-FFF2-40B4-BE49-F238E27FC236}">
                        <a16:creationId xmlns:a16="http://schemas.microsoft.com/office/drawing/2014/main" id="{541B92A3-A50F-B3D8-3D2E-191C946D7BC9}"/>
                      </a:ext>
                    </a:extLst>
                  </p:cNvPr>
                  <p:cNvSpPr txBox="1"/>
                  <p:nvPr/>
                </p:nvSpPr>
                <p:spPr>
                  <a:xfrm>
                    <a:off x="3137334" y="2346492"/>
                    <a:ext cx="1434666"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5’ UTR</a:t>
                    </a:r>
                  </a:p>
                </p:txBody>
              </p:sp>
            </p:grpSp>
            <p:sp>
              <p:nvSpPr>
                <p:cNvPr id="34" name="TextBox 33">
                  <a:extLst>
                    <a:ext uri="{FF2B5EF4-FFF2-40B4-BE49-F238E27FC236}">
                      <a16:creationId xmlns:a16="http://schemas.microsoft.com/office/drawing/2014/main" id="{72228F5E-2F2C-4824-A438-6EC97D89ED48}"/>
                    </a:ext>
                  </a:extLst>
                </p:cNvPr>
                <p:cNvSpPr txBox="1"/>
                <p:nvPr/>
              </p:nvSpPr>
              <p:spPr>
                <a:xfrm>
                  <a:off x="5120458" y="744603"/>
                  <a:ext cx="532518" cy="307777"/>
                </a:xfrm>
                <a:prstGeom prst="rect">
                  <a:avLst/>
                </a:prstGeom>
                <a:noFill/>
              </p:spPr>
              <p:txBody>
                <a:bodyPr wrap="none" rtlCol="0">
                  <a:spAutoFit/>
                </a:bodyPr>
                <a:lstStyle/>
                <a:p>
                  <a:r>
                    <a:rPr lang="en-US" dirty="0">
                      <a:solidFill>
                        <a:srgbClr val="C77CFF"/>
                      </a:solidFill>
                    </a:rPr>
                    <a:t>1.22</a:t>
                  </a:r>
                </a:p>
              </p:txBody>
            </p:sp>
            <p:sp>
              <p:nvSpPr>
                <p:cNvPr id="35" name="TextBox 34">
                  <a:extLst>
                    <a:ext uri="{FF2B5EF4-FFF2-40B4-BE49-F238E27FC236}">
                      <a16:creationId xmlns:a16="http://schemas.microsoft.com/office/drawing/2014/main" id="{94E8BC63-7A7A-6521-32B4-EA96FFD5EE0C}"/>
                    </a:ext>
                  </a:extLst>
                </p:cNvPr>
                <p:cNvSpPr txBox="1"/>
                <p:nvPr/>
              </p:nvSpPr>
              <p:spPr>
                <a:xfrm>
                  <a:off x="8800199" y="984827"/>
                  <a:ext cx="532518" cy="307777"/>
                </a:xfrm>
                <a:prstGeom prst="rect">
                  <a:avLst/>
                </a:prstGeom>
                <a:noFill/>
              </p:spPr>
              <p:txBody>
                <a:bodyPr wrap="none" rtlCol="0">
                  <a:spAutoFit/>
                </a:bodyPr>
                <a:lstStyle/>
                <a:p>
                  <a:r>
                    <a:rPr lang="en-US" dirty="0">
                      <a:solidFill>
                        <a:srgbClr val="00BEC4"/>
                      </a:solidFill>
                    </a:rPr>
                    <a:t>3.33</a:t>
                  </a:r>
                </a:p>
              </p:txBody>
            </p:sp>
            <p:sp>
              <p:nvSpPr>
                <p:cNvPr id="36" name="TextBox 35">
                  <a:extLst>
                    <a:ext uri="{FF2B5EF4-FFF2-40B4-BE49-F238E27FC236}">
                      <a16:creationId xmlns:a16="http://schemas.microsoft.com/office/drawing/2014/main" id="{D8564C04-3BE7-19D6-2F1C-DBBD5A43A906}"/>
                    </a:ext>
                  </a:extLst>
                </p:cNvPr>
                <p:cNvSpPr txBox="1"/>
                <p:nvPr/>
              </p:nvSpPr>
              <p:spPr>
                <a:xfrm>
                  <a:off x="8802878" y="1222625"/>
                  <a:ext cx="532518" cy="307777"/>
                </a:xfrm>
                <a:prstGeom prst="rect">
                  <a:avLst/>
                </a:prstGeom>
                <a:noFill/>
              </p:spPr>
              <p:txBody>
                <a:bodyPr wrap="none" rtlCol="0">
                  <a:spAutoFit/>
                </a:bodyPr>
                <a:lstStyle/>
                <a:p>
                  <a:r>
                    <a:rPr lang="en-US" dirty="0">
                      <a:solidFill>
                        <a:srgbClr val="7CAF00"/>
                      </a:solidFill>
                    </a:rPr>
                    <a:t>0.83</a:t>
                  </a:r>
                </a:p>
              </p:txBody>
            </p:sp>
            <p:sp>
              <p:nvSpPr>
                <p:cNvPr id="37" name="TextBox 36">
                  <a:extLst>
                    <a:ext uri="{FF2B5EF4-FFF2-40B4-BE49-F238E27FC236}">
                      <a16:creationId xmlns:a16="http://schemas.microsoft.com/office/drawing/2014/main" id="{5AA39FA8-3185-2D15-4045-CFFBE7E81343}"/>
                    </a:ext>
                  </a:extLst>
                </p:cNvPr>
                <p:cNvSpPr txBox="1"/>
                <p:nvPr/>
              </p:nvSpPr>
              <p:spPr>
                <a:xfrm>
                  <a:off x="5667235" y="1450023"/>
                  <a:ext cx="532518" cy="307777"/>
                </a:xfrm>
                <a:prstGeom prst="rect">
                  <a:avLst/>
                </a:prstGeom>
                <a:noFill/>
              </p:spPr>
              <p:txBody>
                <a:bodyPr wrap="none" rtlCol="0">
                  <a:spAutoFit/>
                </a:bodyPr>
                <a:lstStyle/>
                <a:p>
                  <a:r>
                    <a:rPr lang="en-US" dirty="0">
                      <a:solidFill>
                        <a:srgbClr val="F9766E"/>
                      </a:solidFill>
                    </a:rPr>
                    <a:t>1.22</a:t>
                  </a:r>
                </a:p>
              </p:txBody>
            </p:sp>
          </p:grpSp>
          <p:grpSp>
            <p:nvGrpSpPr>
              <p:cNvPr id="43" name="Group 42">
                <a:extLst>
                  <a:ext uri="{FF2B5EF4-FFF2-40B4-BE49-F238E27FC236}">
                    <a16:creationId xmlns:a16="http://schemas.microsoft.com/office/drawing/2014/main" id="{338D7000-D008-EBD9-B546-71064E60F45E}"/>
                  </a:ext>
                </a:extLst>
              </p:cNvPr>
              <p:cNvGrpSpPr/>
              <p:nvPr/>
            </p:nvGrpSpPr>
            <p:grpSpPr>
              <a:xfrm>
                <a:off x="5333867" y="1998980"/>
                <a:ext cx="4012310" cy="994343"/>
                <a:chOff x="5333867" y="1998980"/>
                <a:chExt cx="4012310" cy="994343"/>
              </a:xfrm>
            </p:grpSpPr>
            <p:sp>
              <p:nvSpPr>
                <p:cNvPr id="39" name="TextBox 38">
                  <a:extLst>
                    <a:ext uri="{FF2B5EF4-FFF2-40B4-BE49-F238E27FC236}">
                      <a16:creationId xmlns:a16="http://schemas.microsoft.com/office/drawing/2014/main" id="{2907225F-86FE-E8F3-2ED4-6CFF027829A0}"/>
                    </a:ext>
                  </a:extLst>
                </p:cNvPr>
                <p:cNvSpPr txBox="1"/>
                <p:nvPr/>
              </p:nvSpPr>
              <p:spPr>
                <a:xfrm>
                  <a:off x="5333867" y="1998980"/>
                  <a:ext cx="532518" cy="307777"/>
                </a:xfrm>
                <a:prstGeom prst="rect">
                  <a:avLst/>
                </a:prstGeom>
                <a:noFill/>
              </p:spPr>
              <p:txBody>
                <a:bodyPr wrap="none" rtlCol="0">
                  <a:spAutoFit/>
                </a:bodyPr>
                <a:lstStyle/>
                <a:p>
                  <a:r>
                    <a:rPr lang="en-US" dirty="0">
                      <a:solidFill>
                        <a:srgbClr val="C77CFF"/>
                      </a:solidFill>
                    </a:rPr>
                    <a:t>1.64</a:t>
                  </a:r>
                </a:p>
              </p:txBody>
            </p:sp>
            <p:sp>
              <p:nvSpPr>
                <p:cNvPr id="40" name="TextBox 39">
                  <a:extLst>
                    <a:ext uri="{FF2B5EF4-FFF2-40B4-BE49-F238E27FC236}">
                      <a16:creationId xmlns:a16="http://schemas.microsoft.com/office/drawing/2014/main" id="{1152E834-0867-CF7B-C604-C755CDA6328D}"/>
                    </a:ext>
                  </a:extLst>
                </p:cNvPr>
                <p:cNvSpPr txBox="1"/>
                <p:nvPr/>
              </p:nvSpPr>
              <p:spPr>
                <a:xfrm>
                  <a:off x="8813659" y="2235848"/>
                  <a:ext cx="532518" cy="307777"/>
                </a:xfrm>
                <a:prstGeom prst="rect">
                  <a:avLst/>
                </a:prstGeom>
                <a:noFill/>
              </p:spPr>
              <p:txBody>
                <a:bodyPr wrap="none" rtlCol="0">
                  <a:spAutoFit/>
                </a:bodyPr>
                <a:lstStyle/>
                <a:p>
                  <a:r>
                    <a:rPr lang="en-US" dirty="0">
                      <a:solidFill>
                        <a:srgbClr val="00BEC4"/>
                      </a:solidFill>
                    </a:rPr>
                    <a:t>6.66</a:t>
                  </a:r>
                </a:p>
              </p:txBody>
            </p:sp>
            <p:sp>
              <p:nvSpPr>
                <p:cNvPr id="41" name="TextBox 40">
                  <a:extLst>
                    <a:ext uri="{FF2B5EF4-FFF2-40B4-BE49-F238E27FC236}">
                      <a16:creationId xmlns:a16="http://schemas.microsoft.com/office/drawing/2014/main" id="{F2703A97-C4BA-01CF-B0AB-04CF6773839F}"/>
                    </a:ext>
                  </a:extLst>
                </p:cNvPr>
                <p:cNvSpPr txBox="1"/>
                <p:nvPr/>
              </p:nvSpPr>
              <p:spPr>
                <a:xfrm>
                  <a:off x="8809977" y="2447043"/>
                  <a:ext cx="532518" cy="307777"/>
                </a:xfrm>
                <a:prstGeom prst="rect">
                  <a:avLst/>
                </a:prstGeom>
                <a:noFill/>
              </p:spPr>
              <p:txBody>
                <a:bodyPr wrap="none" rtlCol="0">
                  <a:spAutoFit/>
                </a:bodyPr>
                <a:lstStyle/>
                <a:p>
                  <a:r>
                    <a:rPr lang="en-US" dirty="0">
                      <a:solidFill>
                        <a:srgbClr val="7CAF00"/>
                      </a:solidFill>
                    </a:rPr>
                    <a:t>2.66</a:t>
                  </a:r>
                </a:p>
              </p:txBody>
            </p:sp>
            <p:sp>
              <p:nvSpPr>
                <p:cNvPr id="42" name="TextBox 41">
                  <a:extLst>
                    <a:ext uri="{FF2B5EF4-FFF2-40B4-BE49-F238E27FC236}">
                      <a16:creationId xmlns:a16="http://schemas.microsoft.com/office/drawing/2014/main" id="{EE63C934-B4C6-B217-3568-97ABB4FD460F}"/>
                    </a:ext>
                  </a:extLst>
                </p:cNvPr>
                <p:cNvSpPr txBox="1"/>
                <p:nvPr/>
              </p:nvSpPr>
              <p:spPr>
                <a:xfrm>
                  <a:off x="5374800" y="2685546"/>
                  <a:ext cx="532518" cy="307777"/>
                </a:xfrm>
                <a:prstGeom prst="rect">
                  <a:avLst/>
                </a:prstGeom>
                <a:noFill/>
              </p:spPr>
              <p:txBody>
                <a:bodyPr wrap="none" rtlCol="0">
                  <a:spAutoFit/>
                </a:bodyPr>
                <a:lstStyle/>
                <a:p>
                  <a:r>
                    <a:rPr lang="en-US" dirty="0">
                      <a:solidFill>
                        <a:srgbClr val="F9766E"/>
                      </a:solidFill>
                    </a:rPr>
                    <a:t>1.28</a:t>
                  </a:r>
                </a:p>
              </p:txBody>
            </p:sp>
          </p:grpSp>
        </p:grpSp>
      </p:grpSp>
      <p:sp>
        <p:nvSpPr>
          <p:cNvPr id="45" name="TextBox 44">
            <a:extLst>
              <a:ext uri="{FF2B5EF4-FFF2-40B4-BE49-F238E27FC236}">
                <a16:creationId xmlns:a16="http://schemas.microsoft.com/office/drawing/2014/main" id="{DE7BDAD5-8119-60A3-CC0C-49FE5D9CEEB4}"/>
              </a:ext>
            </a:extLst>
          </p:cNvPr>
          <p:cNvSpPr txBox="1"/>
          <p:nvPr/>
        </p:nvSpPr>
        <p:spPr>
          <a:xfrm>
            <a:off x="-1" y="111568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sp>
        <p:nvSpPr>
          <p:cNvPr id="21" name="Rectangle 20">
            <a:extLst>
              <a:ext uri="{FF2B5EF4-FFF2-40B4-BE49-F238E27FC236}">
                <a16:creationId xmlns:a16="http://schemas.microsoft.com/office/drawing/2014/main" id="{0D3A2607-5DBD-DD27-AA93-78ECFEF66B54}"/>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672B1C67-2EBA-4AD6-1533-1AD5C8812895}"/>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p>
        </p:txBody>
      </p:sp>
    </p:spTree>
    <p:extLst>
      <p:ext uri="{BB962C8B-B14F-4D97-AF65-F5344CB8AC3E}">
        <p14:creationId xmlns:p14="http://schemas.microsoft.com/office/powerpoint/2010/main" val="133197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F187CFE-98A4-1BBE-27FD-8D995D171AD2}"/>
              </a:ext>
            </a:extLst>
          </p:cNvPr>
          <p:cNvGrpSpPr/>
          <p:nvPr/>
        </p:nvGrpSpPr>
        <p:grpSpPr>
          <a:xfrm>
            <a:off x="-1" y="1412146"/>
            <a:ext cx="9144001" cy="3731354"/>
            <a:chOff x="-1" y="1412146"/>
            <a:chExt cx="9144001" cy="3731354"/>
          </a:xfrm>
        </p:grpSpPr>
        <p:grpSp>
          <p:nvGrpSpPr>
            <p:cNvPr id="3" name="Group 2">
              <a:extLst>
                <a:ext uri="{FF2B5EF4-FFF2-40B4-BE49-F238E27FC236}">
                  <a16:creationId xmlns:a16="http://schemas.microsoft.com/office/drawing/2014/main" id="{F57D8E96-FBA1-4393-602E-D2545545ABD2}"/>
                </a:ext>
              </a:extLst>
            </p:cNvPr>
            <p:cNvGrpSpPr/>
            <p:nvPr/>
          </p:nvGrpSpPr>
          <p:grpSpPr>
            <a:xfrm>
              <a:off x="-1" y="1412146"/>
              <a:ext cx="9144001" cy="3731354"/>
              <a:chOff x="3423773" y="1417587"/>
              <a:chExt cx="5654323" cy="2307336"/>
            </a:xfrm>
          </p:grpSpPr>
          <p:pic>
            <p:nvPicPr>
              <p:cNvPr id="4" name="Picture 2" descr="Fig. 2">
                <a:extLst>
                  <a:ext uri="{FF2B5EF4-FFF2-40B4-BE49-F238E27FC236}">
                    <a16:creationId xmlns:a16="http://schemas.microsoft.com/office/drawing/2014/main" id="{6E9558C0-3502-CA3D-F145-BAD138C6F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5"/>
              <a:stretch/>
            </p:blipFill>
            <p:spPr bwMode="auto">
              <a:xfrm>
                <a:off x="3423773" y="1417587"/>
                <a:ext cx="5654323" cy="2307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BC53877-93FC-6B94-1C0D-3EA31250B56E}"/>
                  </a:ext>
                </a:extLst>
              </p:cNvPr>
              <p:cNvSpPr/>
              <p:nvPr/>
            </p:nvSpPr>
            <p:spPr>
              <a:xfrm>
                <a:off x="3423773" y="1417587"/>
                <a:ext cx="102022" cy="114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63E8CBD-F9F6-4BAF-3A45-35FACAFA3071}"/>
                </a:ext>
              </a:extLst>
            </p:cNvPr>
            <p:cNvSpPr/>
            <p:nvPr/>
          </p:nvSpPr>
          <p:spPr>
            <a:xfrm>
              <a:off x="6783571" y="3200399"/>
              <a:ext cx="1936749"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30C867-E920-3234-C2C4-2C33C468EDD2}"/>
                </a:ext>
              </a:extLst>
            </p:cNvPr>
            <p:cNvSpPr/>
            <p:nvPr/>
          </p:nvSpPr>
          <p:spPr>
            <a:xfrm>
              <a:off x="4083197" y="3227926"/>
              <a:ext cx="488803"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Autofit/>
          </a:bodyPr>
          <a:lstStyle/>
          <a:p>
            <a:r>
              <a:rPr lang="en-US" sz="2400" dirty="0"/>
              <a:t>Genes affected by 5’ UTR deletions are among previously identified, significant schizophrenia-associated genes</a:t>
            </a:r>
          </a:p>
        </p:txBody>
      </p:sp>
      <p:sp>
        <p:nvSpPr>
          <p:cNvPr id="17" name="TextBox 16">
            <a:extLst>
              <a:ext uri="{FF2B5EF4-FFF2-40B4-BE49-F238E27FC236}">
                <a16:creationId xmlns:a16="http://schemas.microsoft.com/office/drawing/2014/main" id="{F3EC304D-F114-EE20-B0CA-7B3701361EF8}"/>
              </a:ext>
            </a:extLst>
          </p:cNvPr>
          <p:cNvSpPr txBox="1"/>
          <p:nvPr/>
        </p:nvSpPr>
        <p:spPr>
          <a:xfrm>
            <a:off x="809145" y="1383452"/>
            <a:ext cx="3652210" cy="1015663"/>
          </a:xfrm>
          <a:prstGeom prst="rect">
            <a:avLst/>
          </a:prstGeom>
          <a:noFill/>
        </p:spPr>
        <p:txBody>
          <a:bodyPr wrap="square" rtlCol="0">
            <a:spAutoFit/>
          </a:bodyPr>
          <a:lstStyle/>
          <a:p>
            <a:r>
              <a:rPr lang="en-US" sz="2000" dirty="0">
                <a:solidFill>
                  <a:schemeClr val="tx2"/>
                </a:solidFill>
              </a:rPr>
              <a:t>SRRM2		ANKRD12</a:t>
            </a:r>
          </a:p>
          <a:p>
            <a:r>
              <a:rPr lang="en-US" sz="2000" dirty="0">
                <a:solidFill>
                  <a:schemeClr val="tx2"/>
                </a:solidFill>
              </a:rPr>
              <a:t>KDM6B		EIF2S3</a:t>
            </a:r>
          </a:p>
          <a:p>
            <a:r>
              <a:rPr lang="en-US" sz="2000" dirty="0">
                <a:solidFill>
                  <a:schemeClr val="tx2"/>
                </a:solidFill>
              </a:rPr>
              <a:t>MAGI2</a:t>
            </a:r>
          </a:p>
        </p:txBody>
      </p:sp>
    </p:spTree>
    <p:extLst>
      <p:ext uri="{BB962C8B-B14F-4D97-AF65-F5344CB8AC3E}">
        <p14:creationId xmlns:p14="http://schemas.microsoft.com/office/powerpoint/2010/main" val="34395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4277" y="-1"/>
            <a:ext cx="3342900" cy="5143500"/>
            <a:chOff x="-4277" y="-1"/>
            <a:chExt cx="3342900"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4277" y="1508516"/>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SNVs, but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SVs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11" name="Group 10">
            <a:extLst>
              <a:ext uri="{FF2B5EF4-FFF2-40B4-BE49-F238E27FC236}">
                <a16:creationId xmlns:a16="http://schemas.microsoft.com/office/drawing/2014/main" id="{AF87A9D0-36B9-0C95-A7C6-72271A47D0EB}"/>
              </a:ext>
            </a:extLst>
          </p:cNvPr>
          <p:cNvGrpSpPr/>
          <p:nvPr/>
        </p:nvGrpSpPr>
        <p:grpSpPr>
          <a:xfrm>
            <a:off x="3186025" y="772445"/>
            <a:ext cx="5957975" cy="3593067"/>
            <a:chOff x="3056033" y="0"/>
            <a:chExt cx="5957975" cy="3593067"/>
          </a:xfrm>
        </p:grpSpPr>
        <p:grpSp>
          <p:nvGrpSpPr>
            <p:cNvPr id="7" name="Group 6">
              <a:extLst>
                <a:ext uri="{FF2B5EF4-FFF2-40B4-BE49-F238E27FC236}">
                  <a16:creationId xmlns:a16="http://schemas.microsoft.com/office/drawing/2014/main" id="{CA5CF16B-9591-0E5B-56C3-F089D4ADD78F}"/>
                </a:ext>
              </a:extLst>
            </p:cNvPr>
            <p:cNvGrpSpPr/>
            <p:nvPr/>
          </p:nvGrpSpPr>
          <p:grpSpPr>
            <a:xfrm>
              <a:off x="3056033" y="0"/>
              <a:ext cx="5665477" cy="3593067"/>
              <a:chOff x="3056033" y="0"/>
              <a:chExt cx="5665477" cy="3593067"/>
            </a:xfrm>
          </p:grpSpPr>
          <p:pic>
            <p:nvPicPr>
              <p:cNvPr id="2" name="Picture 1" descr="A graph with a bar chart&#10;&#10;Description automatically generated with medium confidence">
                <a:extLst>
                  <a:ext uri="{FF2B5EF4-FFF2-40B4-BE49-F238E27FC236}">
                    <a16:creationId xmlns:a16="http://schemas.microsoft.com/office/drawing/2014/main" id="{A39A4B1A-3617-F7C5-F752-2F40BCCA988D}"/>
                  </a:ext>
                </a:extLst>
              </p:cNvPr>
              <p:cNvPicPr>
                <a:picLocks noChangeAspect="1"/>
              </p:cNvPicPr>
              <p:nvPr/>
            </p:nvPicPr>
            <p:blipFill>
              <a:blip r:embed="rId3"/>
              <a:stretch>
                <a:fillRect/>
              </a:stretch>
            </p:blipFill>
            <p:spPr>
              <a:xfrm>
                <a:off x="3953575" y="187399"/>
                <a:ext cx="4767935" cy="3405668"/>
              </a:xfrm>
              <a:prstGeom prst="rect">
                <a:avLst/>
              </a:prstGeom>
            </p:spPr>
          </p:pic>
          <p:grpSp>
            <p:nvGrpSpPr>
              <p:cNvPr id="65" name="Group 64">
                <a:extLst>
                  <a:ext uri="{FF2B5EF4-FFF2-40B4-BE49-F238E27FC236}">
                    <a16:creationId xmlns:a16="http://schemas.microsoft.com/office/drawing/2014/main" id="{5E01C460-A2B9-15C1-9D8B-3B3FA9B2DF7E}"/>
                  </a:ext>
                </a:extLst>
              </p:cNvPr>
              <p:cNvGrpSpPr/>
              <p:nvPr/>
            </p:nvGrpSpPr>
            <p:grpSpPr>
              <a:xfrm>
                <a:off x="3056033" y="0"/>
                <a:ext cx="5463090" cy="3569370"/>
                <a:chOff x="3478521" y="0"/>
                <a:chExt cx="5463090" cy="3569370"/>
              </a:xfrm>
            </p:grpSpPr>
            <p:grpSp>
              <p:nvGrpSpPr>
                <p:cNvPr id="48" name="Group 47">
                  <a:extLst>
                    <a:ext uri="{FF2B5EF4-FFF2-40B4-BE49-F238E27FC236}">
                      <a16:creationId xmlns:a16="http://schemas.microsoft.com/office/drawing/2014/main" id="{BFE18E3D-CA66-E6C2-184B-BF55802D2FE5}"/>
                    </a:ext>
                  </a:extLst>
                </p:cNvPr>
                <p:cNvGrpSpPr/>
                <p:nvPr/>
              </p:nvGrpSpPr>
              <p:grpSpPr>
                <a:xfrm>
                  <a:off x="4603575" y="0"/>
                  <a:ext cx="4338036" cy="3569370"/>
                  <a:chOff x="4603575" y="0"/>
                  <a:chExt cx="4338036" cy="3569370"/>
                </a:xfrm>
              </p:grpSpPr>
              <p:grpSp>
                <p:nvGrpSpPr>
                  <p:cNvPr id="49" name="Group 48">
                    <a:extLst>
                      <a:ext uri="{FF2B5EF4-FFF2-40B4-BE49-F238E27FC236}">
                        <a16:creationId xmlns:a16="http://schemas.microsoft.com/office/drawing/2014/main" id="{43F928C9-3B6D-AC90-C6B4-513162CF1876}"/>
                      </a:ext>
                    </a:extLst>
                  </p:cNvPr>
                  <p:cNvGrpSpPr/>
                  <p:nvPr/>
                </p:nvGrpSpPr>
                <p:grpSpPr>
                  <a:xfrm>
                    <a:off x="4603575" y="991729"/>
                    <a:ext cx="4338036" cy="114732"/>
                    <a:chOff x="4603575" y="991729"/>
                    <a:chExt cx="4338036" cy="114732"/>
                  </a:xfrm>
                </p:grpSpPr>
                <p:sp>
                  <p:nvSpPr>
                    <p:cNvPr id="56" name="Triangle 55">
                      <a:extLst>
                        <a:ext uri="{FF2B5EF4-FFF2-40B4-BE49-F238E27FC236}">
                          <a16:creationId xmlns:a16="http://schemas.microsoft.com/office/drawing/2014/main" id="{636CEDD2-CA77-1F5B-CACE-66B6FD513FA4}"/>
                        </a:ext>
                      </a:extLst>
                    </p:cNvPr>
                    <p:cNvSpPr/>
                    <p:nvPr/>
                  </p:nvSpPr>
                  <p:spPr>
                    <a:xfrm rot="5400000">
                      <a:off x="8854518" y="1019368"/>
                      <a:ext cx="114732" cy="59454"/>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BC18E5BF-0F71-8F0F-DE98-D0ACC2A8CC5D}"/>
                        </a:ext>
                      </a:extLst>
                    </p:cNvPr>
                    <p:cNvSpPr/>
                    <p:nvPr/>
                  </p:nvSpPr>
                  <p:spPr>
                    <a:xfrm rot="16200000">
                      <a:off x="4575936" y="1019368"/>
                      <a:ext cx="114732" cy="59453"/>
                    </a:xfrm>
                    <a:prstGeom prst="triangle">
                      <a:avLst/>
                    </a:prstGeom>
                    <a:solidFill>
                      <a:srgbClr val="999999"/>
                    </a:solidFill>
                    <a:ln>
                      <a:solidFill>
                        <a:srgbClr val="99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23B398E-A015-1CDA-AAEF-818B2CB8E5D9}"/>
                      </a:ext>
                    </a:extLst>
                  </p:cNvPr>
                  <p:cNvGrpSpPr/>
                  <p:nvPr/>
                </p:nvGrpSpPr>
                <p:grpSpPr>
                  <a:xfrm>
                    <a:off x="4657667" y="0"/>
                    <a:ext cx="3670910" cy="3569370"/>
                    <a:chOff x="4656535" y="571324"/>
                    <a:chExt cx="3670910" cy="3569370"/>
                  </a:xfrm>
                </p:grpSpPr>
                <p:sp>
                  <p:nvSpPr>
                    <p:cNvPr id="52" name="TextBox 51">
                      <a:extLst>
                        <a:ext uri="{FF2B5EF4-FFF2-40B4-BE49-F238E27FC236}">
                          <a16:creationId xmlns:a16="http://schemas.microsoft.com/office/drawing/2014/main" id="{EBE74997-80EE-1299-EC40-33BB3DCE424F}"/>
                        </a:ext>
                      </a:extLst>
                    </p:cNvPr>
                    <p:cNvSpPr txBox="1"/>
                    <p:nvPr/>
                  </p:nvSpPr>
                  <p:spPr>
                    <a:xfrm>
                      <a:off x="4656535" y="571324"/>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Noncoding Constrained Regions</a:t>
                      </a:r>
                    </a:p>
                  </p:txBody>
                </p:sp>
                <p:sp>
                  <p:nvSpPr>
                    <p:cNvPr id="55" name="TextBox 54">
                      <a:extLst>
                        <a:ext uri="{FF2B5EF4-FFF2-40B4-BE49-F238E27FC236}">
                          <a16:creationId xmlns:a16="http://schemas.microsoft.com/office/drawing/2014/main" id="{CA7CDE6C-8798-DBE3-005D-2A3A59C4C3BB}"/>
                        </a:ext>
                      </a:extLst>
                    </p:cNvPr>
                    <p:cNvSpPr txBox="1"/>
                    <p:nvPr/>
                  </p:nvSpPr>
                  <p:spPr>
                    <a:xfrm>
                      <a:off x="5359914" y="3802140"/>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grpSp>
            <p:sp>
              <p:nvSpPr>
                <p:cNvPr id="64" name="TextBox 63">
                  <a:extLst>
                    <a:ext uri="{FF2B5EF4-FFF2-40B4-BE49-F238E27FC236}">
                      <a16:creationId xmlns:a16="http://schemas.microsoft.com/office/drawing/2014/main" id="{0938A8B6-D1DD-CA68-5344-F8F49064628C}"/>
                    </a:ext>
                  </a:extLst>
                </p:cNvPr>
                <p:cNvSpPr txBox="1"/>
                <p:nvPr/>
              </p:nvSpPr>
              <p:spPr>
                <a:xfrm>
                  <a:off x="3478521" y="904238"/>
                  <a:ext cx="1434666"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SNV</a:t>
                  </a:r>
                </a:p>
              </p:txBody>
            </p:sp>
          </p:grpSp>
          <p:sp>
            <p:nvSpPr>
              <p:cNvPr id="3" name="TextBox 2">
                <a:extLst>
                  <a:ext uri="{FF2B5EF4-FFF2-40B4-BE49-F238E27FC236}">
                    <a16:creationId xmlns:a16="http://schemas.microsoft.com/office/drawing/2014/main" id="{726B2A1C-E2B8-1750-4AE7-7C67F1E52CB4}"/>
                  </a:ext>
                </a:extLst>
              </p:cNvPr>
              <p:cNvSpPr txBox="1"/>
              <p:nvPr/>
            </p:nvSpPr>
            <p:spPr>
              <a:xfrm>
                <a:off x="3074927" y="1534924"/>
                <a:ext cx="1339457"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Deletion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4" name="TextBox 3">
                <a:extLst>
                  <a:ext uri="{FF2B5EF4-FFF2-40B4-BE49-F238E27FC236}">
                    <a16:creationId xmlns:a16="http://schemas.microsoft.com/office/drawing/2014/main" id="{D2DFB72C-7E35-A08C-A57D-3589AEC03FC4}"/>
                  </a:ext>
                </a:extLst>
              </p:cNvPr>
              <p:cNvSpPr txBox="1"/>
              <p:nvPr/>
            </p:nvSpPr>
            <p:spPr>
              <a:xfrm>
                <a:off x="3078861" y="2290396"/>
                <a:ext cx="1383128" cy="523220"/>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Duplication</a:t>
                </a:r>
              </a:p>
              <a:p>
                <a:pPr algn="ctr"/>
                <a:r>
                  <a:rPr lang="en-US" dirty="0">
                    <a:latin typeface="Open Sans" panose="020B0606030504020204" pitchFamily="34" charset="0"/>
                    <a:ea typeface="Open Sans" panose="020B0606030504020204" pitchFamily="34" charset="0"/>
                    <a:cs typeface="Open Sans" panose="020B0606030504020204" pitchFamily="34" charset="0"/>
                  </a:rPr>
                  <a:t>SV</a:t>
                </a:r>
              </a:p>
            </p:txBody>
          </p:sp>
          <p:sp>
            <p:nvSpPr>
              <p:cNvPr id="5" name="TextBox 4">
                <a:extLst>
                  <a:ext uri="{FF2B5EF4-FFF2-40B4-BE49-F238E27FC236}">
                    <a16:creationId xmlns:a16="http://schemas.microsoft.com/office/drawing/2014/main" id="{6C066051-AF57-76C1-4EAC-D42ABC3A28DB}"/>
                  </a:ext>
                </a:extLst>
              </p:cNvPr>
              <p:cNvSpPr txBox="1"/>
              <p:nvPr/>
            </p:nvSpPr>
            <p:spPr>
              <a:xfrm>
                <a:off x="7809909" y="1643586"/>
                <a:ext cx="540533" cy="307777"/>
              </a:xfrm>
              <a:prstGeom prst="rect">
                <a:avLst/>
              </a:prstGeom>
              <a:noFill/>
            </p:spPr>
            <p:txBody>
              <a:bodyPr wrap="none" rtlCol="0">
                <a:spAutoFit/>
              </a:bodyPr>
              <a:lstStyle/>
              <a:p>
                <a:r>
                  <a:rPr lang="en-US" dirty="0">
                    <a:solidFill>
                      <a:srgbClr val="D81A60"/>
                    </a:solidFill>
                    <a:latin typeface="Open Sans" panose="020B0606030504020204" pitchFamily="34" charset="0"/>
                    <a:ea typeface="Open Sans" panose="020B0606030504020204" pitchFamily="34" charset="0"/>
                    <a:cs typeface="Open Sans" panose="020B0606030504020204" pitchFamily="34" charset="0"/>
                  </a:rPr>
                  <a:t>1.96</a:t>
                </a:r>
              </a:p>
            </p:txBody>
          </p:sp>
          <p:sp>
            <p:nvSpPr>
              <p:cNvPr id="6" name="TextBox 5">
                <a:extLst>
                  <a:ext uri="{FF2B5EF4-FFF2-40B4-BE49-F238E27FC236}">
                    <a16:creationId xmlns:a16="http://schemas.microsoft.com/office/drawing/2014/main" id="{670F0065-C674-524F-8B42-19D909F9F622}"/>
                  </a:ext>
                </a:extLst>
              </p:cNvPr>
              <p:cNvSpPr txBox="1"/>
              <p:nvPr/>
            </p:nvSpPr>
            <p:spPr>
              <a:xfrm>
                <a:off x="7948863" y="2398118"/>
                <a:ext cx="540533" cy="307777"/>
              </a:xfrm>
              <a:prstGeom prst="rect">
                <a:avLst/>
              </a:prstGeom>
              <a:noFill/>
            </p:spPr>
            <p:txBody>
              <a:bodyPr wrap="none" rtlCol="0">
                <a:spAutoFit/>
              </a:bodyPr>
              <a:lstStyle/>
              <a:p>
                <a:r>
                  <a:rPr lang="en-US" dirty="0">
                    <a:solidFill>
                      <a:srgbClr val="3D74AD"/>
                    </a:solidFill>
                    <a:latin typeface="Open Sans" panose="020B0606030504020204" pitchFamily="34" charset="0"/>
                    <a:ea typeface="Open Sans" panose="020B0606030504020204" pitchFamily="34" charset="0"/>
                    <a:cs typeface="Open Sans" panose="020B0606030504020204" pitchFamily="34" charset="0"/>
                  </a:rPr>
                  <a:t>2.02</a:t>
                </a:r>
              </a:p>
            </p:txBody>
          </p:sp>
        </p:grpSp>
        <p:sp>
          <p:nvSpPr>
            <p:cNvPr id="67" name="TextBox 66">
              <a:extLst>
                <a:ext uri="{FF2B5EF4-FFF2-40B4-BE49-F238E27FC236}">
                  <a16:creationId xmlns:a16="http://schemas.microsoft.com/office/drawing/2014/main" id="{D21B21D2-D937-3317-A0DE-17871B63386C}"/>
                </a:ext>
              </a:extLst>
            </p:cNvPr>
            <p:cNvSpPr txBox="1"/>
            <p:nvPr/>
          </p:nvSpPr>
          <p:spPr>
            <a:xfrm>
              <a:off x="8473475" y="902238"/>
              <a:ext cx="540533" cy="307777"/>
            </a:xfrm>
            <a:prstGeom prst="rect">
              <a:avLst/>
            </a:prstGeom>
            <a:noFill/>
          </p:spPr>
          <p:txBody>
            <a:bodyPr wrap="none" rtlCol="0">
              <a:spAutoFit/>
            </a:bodyPr>
            <a:lstStyle/>
            <a:p>
              <a:r>
                <a:rPr lang="en-US" dirty="0">
                  <a:solidFill>
                    <a:srgbClr val="999999"/>
                  </a:solidFill>
                  <a:latin typeface="Open Sans" panose="020B0606030504020204" pitchFamily="34" charset="0"/>
                  <a:ea typeface="Open Sans" panose="020B0606030504020204" pitchFamily="34" charset="0"/>
                  <a:cs typeface="Open Sans" panose="020B0606030504020204" pitchFamily="34" charset="0"/>
                </a:rPr>
                <a:t>0.77</a:t>
              </a:r>
            </a:p>
          </p:txBody>
        </p:sp>
      </p:grpSp>
    </p:spTree>
    <p:extLst>
      <p:ext uri="{BB962C8B-B14F-4D97-AF65-F5344CB8AC3E}">
        <p14:creationId xmlns:p14="http://schemas.microsoft.com/office/powerpoint/2010/main" val="2487230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Conclusions</a:t>
            </a:r>
          </a:p>
        </p:txBody>
      </p:sp>
      <p:sp>
        <p:nvSpPr>
          <p:cNvPr id="3" name="TextBox 2">
            <a:extLst>
              <a:ext uri="{FF2B5EF4-FFF2-40B4-BE49-F238E27FC236}">
                <a16:creationId xmlns:a16="http://schemas.microsoft.com/office/drawing/2014/main" id="{95545266-DB80-05A8-CA2A-ACFCCB98DAD8}"/>
              </a:ext>
            </a:extLst>
          </p:cNvPr>
          <p:cNvSpPr txBox="1"/>
          <p:nvPr/>
        </p:nvSpPr>
        <p:spPr>
          <a:xfrm>
            <a:off x="170121" y="1531341"/>
            <a:ext cx="8973879" cy="3357266"/>
          </a:xfrm>
          <a:prstGeom prst="rect">
            <a:avLst/>
          </a:prstGeom>
          <a:noFill/>
        </p:spPr>
        <p:txBody>
          <a:bodyPr wrap="square" rtlCol="0">
            <a:spAutoFit/>
          </a:bodyPr>
          <a:lstStyle/>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Noncoding SNVs are not as biologically interpretable</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can help identify noncoding constrained regions associated with neuropsychiatric disorders</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affecting noncoding regions, such as the promoter and UTR, may contribute towards disease risk</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endPar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6954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Acknowledgements</a:t>
            </a:r>
          </a:p>
        </p:txBody>
      </p:sp>
      <p:sp>
        <p:nvSpPr>
          <p:cNvPr id="4" name="TextBox 3">
            <a:extLst>
              <a:ext uri="{FF2B5EF4-FFF2-40B4-BE49-F238E27FC236}">
                <a16:creationId xmlns:a16="http://schemas.microsoft.com/office/drawing/2014/main" id="{6E264AD3-9360-AE51-3C1B-7C46729B0CC5}"/>
              </a:ext>
            </a:extLst>
          </p:cNvPr>
          <p:cNvSpPr txBox="1"/>
          <p:nvPr/>
        </p:nvSpPr>
        <p:spPr>
          <a:xfrm>
            <a:off x="160254" y="1366886"/>
            <a:ext cx="1941923" cy="3241913"/>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Stanley Center:</a:t>
            </a:r>
          </a:p>
          <a:p>
            <a:r>
              <a:rPr lang="en-US" dirty="0">
                <a:latin typeface="Open Sans" panose="020B0606030504020204" pitchFamily="34" charset="0"/>
                <a:ea typeface="Open Sans" panose="020B0606030504020204" pitchFamily="34" charset="0"/>
                <a:cs typeface="Open Sans" panose="020B0606030504020204" pitchFamily="34" charset="0"/>
              </a:rPr>
              <a:t>Benjamin Neale</a:t>
            </a:r>
          </a:p>
          <a:p>
            <a:r>
              <a:rPr lang="en-US" dirty="0">
                <a:latin typeface="Open Sans" panose="020B0606030504020204" pitchFamily="34" charset="0"/>
                <a:ea typeface="Open Sans" panose="020B0606030504020204" pitchFamily="34" charset="0"/>
                <a:cs typeface="Open Sans" panose="020B0606030504020204" pitchFamily="34" charset="0"/>
              </a:rPr>
              <a:t>Mike </a:t>
            </a:r>
            <a:r>
              <a:rPr lang="en-US" dirty="0" err="1">
                <a:latin typeface="Open Sans" panose="020B0606030504020204" pitchFamily="34" charset="0"/>
                <a:ea typeface="Open Sans" panose="020B0606030504020204" pitchFamily="34" charset="0"/>
                <a:cs typeface="Open Sans" panose="020B0606030504020204" pitchFamily="34" charset="0"/>
              </a:rPr>
              <a:t>Talkowski</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Mark Daly</a:t>
            </a:r>
          </a:p>
          <a:p>
            <a:r>
              <a:rPr lang="en-US" dirty="0">
                <a:latin typeface="Open Sans" panose="020B0606030504020204" pitchFamily="34" charset="0"/>
                <a:ea typeface="Open Sans" panose="020B0606030504020204" pitchFamily="34" charset="0"/>
                <a:cs typeface="Open Sans" panose="020B0606030504020204" pitchFamily="34" charset="0"/>
              </a:rPr>
              <a:t>Cal Liao</a:t>
            </a:r>
          </a:p>
          <a:p>
            <a:r>
              <a:rPr lang="en-US" dirty="0">
                <a:latin typeface="Open Sans" panose="020B0606030504020204" pitchFamily="34" charset="0"/>
                <a:ea typeface="Open Sans" panose="020B0606030504020204" pitchFamily="34" charset="0"/>
                <a:cs typeface="Open Sans" panose="020B0606030504020204" pitchFamily="34" charset="0"/>
              </a:rPr>
              <a:t>Jack Fu</a:t>
            </a:r>
          </a:p>
          <a:p>
            <a:r>
              <a:rPr lang="en-US" dirty="0">
                <a:latin typeface="Open Sans" panose="020B0606030504020204" pitchFamily="34" charset="0"/>
                <a:ea typeface="Open Sans" panose="020B0606030504020204" pitchFamily="34" charset="0"/>
                <a:cs typeface="Open Sans" panose="020B0606030504020204" pitchFamily="34" charset="0"/>
              </a:rPr>
              <a:t>Chelsea Lowther</a:t>
            </a:r>
          </a:p>
          <a:p>
            <a:r>
              <a:rPr lang="en-US" dirty="0" err="1">
                <a:latin typeface="Open Sans" panose="020B0606030504020204" pitchFamily="34" charset="0"/>
                <a:ea typeface="Open Sans" panose="020B0606030504020204" pitchFamily="34" charset="0"/>
                <a:cs typeface="Open Sans" panose="020B0606030504020204" pitchFamily="34" charset="0"/>
              </a:rPr>
              <a:t>Xuefang</a:t>
            </a:r>
            <a:r>
              <a:rPr lang="en-US" dirty="0">
                <a:latin typeface="Open Sans" panose="020B0606030504020204" pitchFamily="34" charset="0"/>
                <a:ea typeface="Open Sans" panose="020B0606030504020204" pitchFamily="34" charset="0"/>
                <a:cs typeface="Open Sans" panose="020B0606030504020204" pitchFamily="34" charset="0"/>
              </a:rPr>
              <a:t> Zhao</a:t>
            </a:r>
          </a:p>
          <a:p>
            <a:r>
              <a:rPr lang="en-US" dirty="0">
                <a:latin typeface="Open Sans" panose="020B0606030504020204" pitchFamily="34" charset="0"/>
                <a:ea typeface="Open Sans" panose="020B0606030504020204" pitchFamily="34" charset="0"/>
                <a:cs typeface="Open Sans" panose="020B0606030504020204" pitchFamily="34" charset="0"/>
              </a:rPr>
              <a:t>Dan </a:t>
            </a:r>
            <a:r>
              <a:rPr lang="en-US" dirty="0" err="1">
                <a:latin typeface="Open Sans" panose="020B0606030504020204" pitchFamily="34" charset="0"/>
                <a:ea typeface="Open Sans" panose="020B0606030504020204" pitchFamily="34" charset="0"/>
                <a:cs typeface="Open Sans" panose="020B0606030504020204" pitchFamily="34" charset="0"/>
              </a:rPr>
              <a:t>Howrigan</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latin typeface="Open Sans" panose="020B0606030504020204" pitchFamily="34" charset="0"/>
                <a:ea typeface="Open Sans" panose="020B0606030504020204" pitchFamily="34" charset="0"/>
                <a:cs typeface="Open Sans" panose="020B0606030504020204" pitchFamily="34" charset="0"/>
              </a:rPr>
              <a:t>Sinéad</a:t>
            </a:r>
            <a:r>
              <a:rPr lang="en-US" dirty="0">
                <a:latin typeface="Open Sans" panose="020B0606030504020204" pitchFamily="34" charset="0"/>
                <a:ea typeface="Open Sans" panose="020B0606030504020204" pitchFamily="34" charset="0"/>
                <a:cs typeface="Open Sans" panose="020B0606030504020204" pitchFamily="34" charset="0"/>
              </a:rPr>
              <a:t> Chapman</a:t>
            </a:r>
          </a:p>
          <a:p>
            <a:r>
              <a:rPr lang="en-US" dirty="0">
                <a:latin typeface="Open Sans" panose="020B0606030504020204" pitchFamily="34" charset="0"/>
                <a:ea typeface="Open Sans" panose="020B0606030504020204" pitchFamily="34" charset="0"/>
                <a:cs typeface="Open Sans" panose="020B0606030504020204" pitchFamily="34" charset="0"/>
              </a:rPr>
              <a:t>Caroline Cusick</a:t>
            </a:r>
          </a:p>
          <a:p>
            <a:r>
              <a:rPr lang="en-US" dirty="0">
                <a:latin typeface="Open Sans" panose="020B0606030504020204" pitchFamily="34" charset="0"/>
                <a:ea typeface="Open Sans" panose="020B0606030504020204" pitchFamily="34" charset="0"/>
                <a:cs typeface="Open Sans" panose="020B0606030504020204" pitchFamily="34" charset="0"/>
              </a:rPr>
              <a:t>Sam Bryant</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ABB8D0C1-BC41-2AD3-2E17-56FAFD2D406A}"/>
              </a:ext>
            </a:extLst>
          </p:cNvPr>
          <p:cNvSpPr txBox="1"/>
          <p:nvPr/>
        </p:nvSpPr>
        <p:spPr>
          <a:xfrm>
            <a:off x="2102177" y="1377883"/>
            <a:ext cx="4798244" cy="4103688"/>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WGSPD consortium collaborators:</a:t>
            </a:r>
          </a:p>
          <a:p>
            <a:r>
              <a:rPr lang="en-US" dirty="0">
                <a:latin typeface="Open Sans" panose="020B0606030504020204" pitchFamily="34" charset="0"/>
                <a:ea typeface="Open Sans" panose="020B0606030504020204" pitchFamily="34" charset="0"/>
                <a:cs typeface="Open Sans" panose="020B0606030504020204" pitchFamily="34" charset="0"/>
              </a:rPr>
              <a:t>Michael </a:t>
            </a:r>
            <a:r>
              <a:rPr lang="en-US" dirty="0" err="1">
                <a:latin typeface="Open Sans" panose="020B0606030504020204" pitchFamily="34" charset="0"/>
                <a:ea typeface="Open Sans" panose="020B0606030504020204" pitchFamily="34" charset="0"/>
                <a:cs typeface="Open Sans" panose="020B0606030504020204" pitchFamily="34" charset="0"/>
              </a:rPr>
              <a:t>Boehnke</a:t>
            </a:r>
            <a:r>
              <a:rPr lang="en-US" dirty="0">
                <a:latin typeface="Open Sans" panose="020B0606030504020204" pitchFamily="34" charset="0"/>
                <a:ea typeface="Open Sans" panose="020B0606030504020204" pitchFamily="34" charset="0"/>
                <a:cs typeface="Open Sans" panose="020B0606030504020204" pitchFamily="34" charset="0"/>
              </a:rPr>
              <a:t>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Nelson </a:t>
            </a:r>
            <a:r>
              <a:rPr lang="en-US" dirty="0" err="1">
                <a:latin typeface="Open Sans" panose="020B0606030504020204" pitchFamily="34" charset="0"/>
                <a:ea typeface="Open Sans" panose="020B0606030504020204" pitchFamily="34" charset="0"/>
                <a:cs typeface="Open Sans" panose="020B0606030504020204" pitchFamily="34" charset="0"/>
              </a:rPr>
              <a:t>Freimer</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a:latin typeface="Open Sans" panose="020B0606030504020204" pitchFamily="34" charset="0"/>
                <a:ea typeface="Open Sans" panose="020B0606030504020204" pitchFamily="34" charset="0"/>
                <a:cs typeface="Open Sans" panose="020B0606030504020204" pitchFamily="34" charset="0"/>
              </a:rPr>
              <a:t>Stacey Gabriel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Sarah Gagliano – University of Michigan</a:t>
            </a:r>
          </a:p>
          <a:p>
            <a:r>
              <a:rPr lang="en-US" dirty="0" err="1">
                <a:latin typeface="Open Sans" panose="020B0606030504020204" pitchFamily="34" charset="0"/>
                <a:ea typeface="Open Sans" panose="020B0606030504020204" pitchFamily="34" charset="0"/>
                <a:cs typeface="Open Sans" panose="020B0606030504020204" pitchFamily="34" charset="0"/>
              </a:rPr>
              <a:t>Guilio</a:t>
            </a:r>
            <a:r>
              <a:rPr lang="en-US" dirty="0">
                <a:latin typeface="Open Sans" panose="020B0606030504020204" pitchFamily="34" charset="0"/>
                <a:ea typeface="Open Sans" panose="020B0606030504020204" pitchFamily="34" charset="0"/>
                <a:cs typeface="Open Sans" panose="020B0606030504020204" pitchFamily="34" charset="0"/>
              </a:rPr>
              <a:t> Genovese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David </a:t>
            </a:r>
            <a:r>
              <a:rPr lang="en-US" dirty="0" err="1">
                <a:latin typeface="Open Sans" panose="020B0606030504020204" pitchFamily="34" charset="0"/>
                <a:ea typeface="Open Sans" panose="020B0606030504020204" pitchFamily="34" charset="0"/>
                <a:cs typeface="Open Sans" panose="020B0606030504020204" pitchFamily="34" charset="0"/>
              </a:rPr>
              <a:t>Glahn</a:t>
            </a:r>
            <a:r>
              <a:rPr lang="en-US" dirty="0">
                <a:latin typeface="Open Sans" panose="020B0606030504020204" pitchFamily="34" charset="0"/>
                <a:ea typeface="Open Sans" panose="020B0606030504020204" pitchFamily="34" charset="0"/>
                <a:cs typeface="Open Sans" panose="020B0606030504020204" pitchFamily="34" charset="0"/>
              </a:rPr>
              <a:t> – Boston Children’s Hospital</a:t>
            </a:r>
          </a:p>
          <a:p>
            <a:r>
              <a:rPr lang="en-US" dirty="0">
                <a:latin typeface="Open Sans" panose="020B0606030504020204" pitchFamily="34" charset="0"/>
                <a:ea typeface="Open Sans" panose="020B0606030504020204" pitchFamily="34" charset="0"/>
                <a:cs typeface="Open Sans" panose="020B0606030504020204" pitchFamily="34" charset="0"/>
              </a:rPr>
              <a:t>Hyun Min Kang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James Knowles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Steven </a:t>
            </a:r>
            <a:r>
              <a:rPr lang="en-US" dirty="0" err="1">
                <a:latin typeface="Open Sans" panose="020B0606030504020204" pitchFamily="34" charset="0"/>
                <a:ea typeface="Open Sans" panose="020B0606030504020204" pitchFamily="34" charset="0"/>
                <a:cs typeface="Open Sans" panose="020B0606030504020204" pitchFamily="34" charset="0"/>
              </a:rPr>
              <a:t>McCarroll</a:t>
            </a:r>
            <a:r>
              <a:rPr lang="en-US" dirty="0">
                <a:latin typeface="Open Sans" panose="020B0606030504020204" pitchFamily="34" charset="0"/>
                <a:ea typeface="Open Sans" panose="020B0606030504020204" pitchFamily="34" charset="0"/>
                <a:cs typeface="Open Sans" panose="020B0606030504020204" pitchFamily="34" charset="0"/>
              </a:rPr>
              <a:t> – Harvard University</a:t>
            </a:r>
          </a:p>
          <a:p>
            <a:r>
              <a:rPr lang="en-US" dirty="0">
                <a:latin typeface="Open Sans" panose="020B0606030504020204" pitchFamily="34" charset="0"/>
                <a:ea typeface="Open Sans" panose="020B0606030504020204" pitchFamily="34" charset="0"/>
                <a:cs typeface="Open Sans" panose="020B0606030504020204" pitchFamily="34" charset="0"/>
              </a:rPr>
              <a:t>Roel </a:t>
            </a:r>
            <a:r>
              <a:rPr lang="en-US" dirty="0" err="1">
                <a:latin typeface="Open Sans" panose="020B0606030504020204" pitchFamily="34" charset="0"/>
                <a:ea typeface="Open Sans" panose="020B0606030504020204" pitchFamily="34" charset="0"/>
                <a:cs typeface="Open Sans" panose="020B0606030504020204" pitchFamily="34" charset="0"/>
              </a:rPr>
              <a:t>Ophoff</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err="1">
                <a:latin typeface="Open Sans" panose="020B0606030504020204" pitchFamily="34" charset="0"/>
                <a:ea typeface="Open Sans" panose="020B0606030504020204" pitchFamily="34" charset="0"/>
                <a:cs typeface="Open Sans" panose="020B0606030504020204" pitchFamily="34" charset="0"/>
              </a:rPr>
              <a:t>Aarno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Palotie</a:t>
            </a:r>
            <a:r>
              <a:rPr lang="en-US" dirty="0">
                <a:latin typeface="Open Sans" panose="020B0606030504020204" pitchFamily="34" charset="0"/>
                <a:ea typeface="Open Sans" panose="020B0606030504020204" pitchFamily="34" charset="0"/>
                <a:cs typeface="Open Sans" panose="020B0606030504020204" pitchFamily="34" charset="0"/>
              </a:rPr>
              <a:t> – University of Helsinki</a:t>
            </a:r>
          </a:p>
          <a:p>
            <a:r>
              <a:rPr lang="en-US" dirty="0">
                <a:latin typeface="Open Sans" panose="020B0606030504020204" pitchFamily="34" charset="0"/>
                <a:ea typeface="Open Sans" panose="020B0606030504020204" pitchFamily="34" charset="0"/>
                <a:cs typeface="Open Sans" panose="020B0606030504020204" pitchFamily="34" charset="0"/>
              </a:rPr>
              <a:t>Duncan Palmer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Carlos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Michele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Laura Scott – University of Michigan</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Stanley Center for Psychiatric Research at Broad Institute of MIT and Harvard">
            <a:extLst>
              <a:ext uri="{FF2B5EF4-FFF2-40B4-BE49-F238E27FC236}">
                <a16:creationId xmlns:a16="http://schemas.microsoft.com/office/drawing/2014/main" id="{DCCF9179-7C5C-0E8D-CE86-B06FA3A8A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35" t="11264" r="16395" b="10978"/>
          <a:stretch/>
        </p:blipFill>
        <p:spPr bwMode="auto">
          <a:xfrm>
            <a:off x="121276" y="4198283"/>
            <a:ext cx="1411248" cy="949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DDD269-B752-9E7A-1F6B-9E2772D431F3}"/>
              </a:ext>
            </a:extLst>
          </p:cNvPr>
          <p:cNvSpPr txBox="1"/>
          <p:nvPr/>
        </p:nvSpPr>
        <p:spPr>
          <a:xfrm>
            <a:off x="6549982" y="1377883"/>
            <a:ext cx="2433764" cy="656590"/>
          </a:xfrm>
          <a:prstGeom prst="rect">
            <a:avLst/>
          </a:prstGeom>
          <a:noFill/>
        </p:spPr>
        <p:txBody>
          <a:bodyPr wrap="square" rtlCol="0">
            <a:spAutoFit/>
          </a:bodyPr>
          <a:lstStyle/>
          <a:p>
            <a:pPr algn="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Contact info:</a:t>
            </a:r>
          </a:p>
          <a:p>
            <a:pPr algn="r"/>
            <a:r>
              <a:rPr lang="en-US" i="1" dirty="0" err="1">
                <a:latin typeface="Open Sans" panose="020B0606030504020204" pitchFamily="34" charset="0"/>
                <a:ea typeface="Open Sans" panose="020B0606030504020204" pitchFamily="34" charset="0"/>
                <a:cs typeface="Open Sans" panose="020B0606030504020204" pitchFamily="34" charset="0"/>
              </a:rPr>
              <a:t>rye@broadinstitute.org</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802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2E3C-893B-EA11-B579-FF63CE4383AC}"/>
              </a:ext>
            </a:extLst>
          </p:cNvPr>
          <p:cNvSpPr>
            <a:spLocks noGrp="1"/>
          </p:cNvSpPr>
          <p:nvPr>
            <p:ph type="ctrTitle"/>
          </p:nvPr>
        </p:nvSpPr>
        <p:spPr/>
        <p:txBody>
          <a:bodyPr>
            <a:noAutofit/>
          </a:bodyPr>
          <a:lstStyle/>
          <a:p>
            <a:r>
              <a:rPr lang="en-US" sz="28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Types of genetic variation reliably detected by genomic technologies</a:t>
            </a:r>
            <a:endPar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4A907C77-E895-81A0-ED08-DB8E80F52B99}"/>
              </a:ext>
            </a:extLst>
          </p:cNvPr>
          <p:cNvSpPr>
            <a:spLocks noGrp="1"/>
          </p:cNvSpPr>
          <p:nvPr>
            <p:ph type="ctrTitle" idx="2"/>
          </p:nvPr>
        </p:nvSpPr>
        <p:spPr>
          <a:xfrm>
            <a:off x="77676" y="1296323"/>
            <a:ext cx="8591700" cy="3847177"/>
          </a:xfrm>
        </p:spPr>
        <p:txBody>
          <a:bodyPr anchor="t"/>
          <a:lstStyle/>
          <a:p>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Karyotype (≤ 1% common; ≤ 1%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Chromosomal aneuploidies, massive structural variation (for example, translocations, inversions, CNVs of millions of nucleotides), and some fragile sites with special protocols.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Microarray (~90% common; ~1%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Protein coding and noncoding common SNVs and large, rare CNVs (over ~20,000 nucleotides).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Exome sequencing (~1% common; ~1% rare):</a:t>
            </a:r>
            <a:r>
              <a:rPr lang="en-US" sz="1400" b="0"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Protein coding common SNVs and indels, protein coding rare SNVs and indels, and some CNVs.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Low-coverage WGS (~95% common; ~85%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Protein coding and noncoding common SNVs, and most protein coding and noncoding rare SNVs.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Deep-coverage WGS (~99% common; ~99% rare):</a:t>
            </a:r>
            <a:r>
              <a:rPr lang="en-US" sz="1400" b="0"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Protein coding and noncoding common SNVs and indels, protein coding and noncoding rare SNVs and indels, rare and common CNVs (over ~1,000 nucleotides), multi-allelic CNVs (for example, over three copies), mobile element insertions, and other structural variation (for example, translocations, inversions).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Long-read (&gt;10,000 bp), deep-coverage WGS (~100% common; ~100%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For deep-coverage WGS plus: small CNVs (50–1,000 nucleotides), complex structural variation, variants in repetitive DNA, and direct assessment of phasing (whether two variants are on the same allele).</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39966028-0413-A0B1-FFEE-02B7207919F3}"/>
              </a:ext>
            </a:extLst>
          </p:cNvPr>
          <p:cNvSpPr txBox="1"/>
          <p:nvPr/>
        </p:nvSpPr>
        <p:spPr>
          <a:xfrm>
            <a:off x="5306090" y="4889584"/>
            <a:ext cx="3837910" cy="253916"/>
          </a:xfrm>
          <a:prstGeom prst="rect">
            <a:avLst/>
          </a:prstGeom>
          <a:noFill/>
        </p:spPr>
        <p:txBody>
          <a:bodyPr wrap="none" rtlCol="0">
            <a:spAutoFit/>
          </a:bodyPr>
          <a:lstStyle/>
          <a:p>
            <a:r>
              <a:rPr lang="en-US" sz="105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Sanders, S.J., Neale, B.M., Huang, H. et al.  (2017) Nat </a:t>
            </a:r>
            <a:r>
              <a:rPr lang="en-US" sz="1050" b="0" i="1"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Neurosci</a:t>
            </a:r>
            <a:endParaRPr lang="en-US" sz="105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767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Advantages of SV calling in WGS</a:t>
            </a:r>
          </a:p>
        </p:txBody>
      </p:sp>
      <p:sp>
        <p:nvSpPr>
          <p:cNvPr id="9" name="TextBox 8">
            <a:extLst>
              <a:ext uri="{FF2B5EF4-FFF2-40B4-BE49-F238E27FC236}">
                <a16:creationId xmlns:a16="http://schemas.microsoft.com/office/drawing/2014/main" id="{B309576E-E0B5-64B1-1105-F86BCED7AE8F}"/>
              </a:ext>
            </a:extLst>
          </p:cNvPr>
          <p:cNvSpPr txBox="1"/>
          <p:nvPr/>
        </p:nvSpPr>
        <p:spPr>
          <a:xfrm>
            <a:off x="6656631" y="4909242"/>
            <a:ext cx="2510624"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Slide courtesy of Emma Pierce-Hoffman</a:t>
            </a:r>
          </a:p>
        </p:txBody>
      </p:sp>
      <p:sp>
        <p:nvSpPr>
          <p:cNvPr id="13" name="TextBox 12">
            <a:extLst>
              <a:ext uri="{FF2B5EF4-FFF2-40B4-BE49-F238E27FC236}">
                <a16:creationId xmlns:a16="http://schemas.microsoft.com/office/drawing/2014/main" id="{468AEE93-FD17-6CB7-4E93-B84A8FD6686A}"/>
              </a:ext>
            </a:extLst>
          </p:cNvPr>
          <p:cNvSpPr txBox="1"/>
          <p:nvPr/>
        </p:nvSpPr>
        <p:spPr>
          <a:xfrm>
            <a:off x="276150" y="1520709"/>
            <a:ext cx="6206591" cy="1015663"/>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Genome-wide coverage</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Ability to capture full range of SV types</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10,000x more SVs detected per genome</a:t>
            </a:r>
          </a:p>
        </p:txBody>
      </p:sp>
      <p:grpSp>
        <p:nvGrpSpPr>
          <p:cNvPr id="16" name="Group 15">
            <a:extLst>
              <a:ext uri="{FF2B5EF4-FFF2-40B4-BE49-F238E27FC236}">
                <a16:creationId xmlns:a16="http://schemas.microsoft.com/office/drawing/2014/main" id="{6A126336-26E0-C4D0-73FD-E1411B172D79}"/>
              </a:ext>
            </a:extLst>
          </p:cNvPr>
          <p:cNvGrpSpPr/>
          <p:nvPr/>
        </p:nvGrpSpPr>
        <p:grpSpPr>
          <a:xfrm>
            <a:off x="7565033" y="1221391"/>
            <a:ext cx="1464658" cy="1878863"/>
            <a:chOff x="7702597" y="1351400"/>
            <a:chExt cx="1464658" cy="1878863"/>
          </a:xfrm>
        </p:grpSpPr>
        <p:sp>
          <p:nvSpPr>
            <p:cNvPr id="14" name="TextBox 13">
              <a:extLst>
                <a:ext uri="{FF2B5EF4-FFF2-40B4-BE49-F238E27FC236}">
                  <a16:creationId xmlns:a16="http://schemas.microsoft.com/office/drawing/2014/main" id="{8A8FC00E-4B10-2E15-3BE7-7781DF5892D0}"/>
                </a:ext>
              </a:extLst>
            </p:cNvPr>
            <p:cNvSpPr txBox="1"/>
            <p:nvPr/>
          </p:nvSpPr>
          <p:spPr>
            <a:xfrm>
              <a:off x="7707340" y="1351400"/>
              <a:ext cx="1459915" cy="307777"/>
            </a:xfrm>
            <a:prstGeom prst="rect">
              <a:avLst/>
            </a:prstGeom>
            <a:noFill/>
          </p:spPr>
          <p:txBody>
            <a:bodyPr wrap="square" rtlCol="0">
              <a:spAutoFit/>
            </a:bodyPr>
            <a:lstStyle/>
            <a:p>
              <a:r>
                <a:rPr lang="en-US" dirty="0"/>
                <a:t>Human genome</a:t>
              </a:r>
            </a:p>
          </p:txBody>
        </p:sp>
        <p:pic>
          <p:nvPicPr>
            <p:cNvPr id="15" name="Picture 14">
              <a:extLst>
                <a:ext uri="{FF2B5EF4-FFF2-40B4-BE49-F238E27FC236}">
                  <a16:creationId xmlns:a16="http://schemas.microsoft.com/office/drawing/2014/main" id="{B3BE94E2-C21D-FEBC-6CB7-ED419453E1EB}"/>
                </a:ext>
              </a:extLst>
            </p:cNvPr>
            <p:cNvPicPr>
              <a:picLocks noChangeAspect="1"/>
            </p:cNvPicPr>
            <p:nvPr/>
          </p:nvPicPr>
          <p:blipFill>
            <a:blip r:embed="rId3"/>
            <a:stretch>
              <a:fillRect/>
            </a:stretch>
          </p:blipFill>
          <p:spPr>
            <a:xfrm>
              <a:off x="7702597" y="1659177"/>
              <a:ext cx="1464658" cy="1571086"/>
            </a:xfrm>
            <a:prstGeom prst="rect">
              <a:avLst/>
            </a:prstGeom>
          </p:spPr>
        </p:pic>
      </p:grpSp>
      <p:grpSp>
        <p:nvGrpSpPr>
          <p:cNvPr id="3" name="Group 2">
            <a:extLst>
              <a:ext uri="{FF2B5EF4-FFF2-40B4-BE49-F238E27FC236}">
                <a16:creationId xmlns:a16="http://schemas.microsoft.com/office/drawing/2014/main" id="{D1F6F000-2731-1B69-3FD5-764B70F138B4}"/>
              </a:ext>
            </a:extLst>
          </p:cNvPr>
          <p:cNvGrpSpPr/>
          <p:nvPr/>
        </p:nvGrpSpPr>
        <p:grpSpPr>
          <a:xfrm>
            <a:off x="721212" y="3248090"/>
            <a:ext cx="7072189" cy="1808588"/>
            <a:chOff x="1064102" y="1424199"/>
            <a:chExt cx="7072189" cy="1808588"/>
          </a:xfrm>
        </p:grpSpPr>
        <p:grpSp>
          <p:nvGrpSpPr>
            <p:cNvPr id="4" name="Group 3">
              <a:extLst>
                <a:ext uri="{FF2B5EF4-FFF2-40B4-BE49-F238E27FC236}">
                  <a16:creationId xmlns:a16="http://schemas.microsoft.com/office/drawing/2014/main" id="{F033BAEB-A029-9A1F-F489-471459B36C5C}"/>
                </a:ext>
              </a:extLst>
            </p:cNvPr>
            <p:cNvGrpSpPr/>
            <p:nvPr/>
          </p:nvGrpSpPr>
          <p:grpSpPr>
            <a:xfrm>
              <a:off x="1064102" y="1424199"/>
              <a:ext cx="7072189" cy="1545336"/>
              <a:chOff x="2128205" y="3592864"/>
              <a:chExt cx="7072189" cy="1545336"/>
            </a:xfrm>
          </p:grpSpPr>
          <p:pic>
            <p:nvPicPr>
              <p:cNvPr id="12" name="Picture 2" descr="Fig. 1">
                <a:extLst>
                  <a:ext uri="{FF2B5EF4-FFF2-40B4-BE49-F238E27FC236}">
                    <a16:creationId xmlns:a16="http://schemas.microsoft.com/office/drawing/2014/main" id="{CAC98348-0A38-DAE1-4125-BC64798AA5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116" b="78872"/>
              <a:stretch/>
            </p:blipFill>
            <p:spPr bwMode="auto">
              <a:xfrm>
                <a:off x="2199845" y="3592864"/>
                <a:ext cx="7000549" cy="154533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22B1215-78C0-F9DD-7B99-2F684F701449}"/>
                  </a:ext>
                </a:extLst>
              </p:cNvPr>
              <p:cNvSpPr/>
              <p:nvPr/>
            </p:nvSpPr>
            <p:spPr>
              <a:xfrm>
                <a:off x="2128205" y="3592864"/>
                <a:ext cx="242761" cy="178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CE1B28A-38D5-9611-B496-F5A65EB57264}"/>
                </a:ext>
              </a:extLst>
            </p:cNvPr>
            <p:cNvSpPr txBox="1"/>
            <p:nvPr/>
          </p:nvSpPr>
          <p:spPr>
            <a:xfrm>
              <a:off x="1064102" y="3001955"/>
              <a:ext cx="3166251"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Collins, R.L., Brand, H., </a:t>
              </a:r>
              <a:r>
                <a:rPr lang="en-US" sz="900" b="0" i="1"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Karczewski</a:t>
              </a: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K.J. et al. (2020) Nature </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6" name="Rectangle 5">
            <a:extLst>
              <a:ext uri="{FF2B5EF4-FFF2-40B4-BE49-F238E27FC236}">
                <a16:creationId xmlns:a16="http://schemas.microsoft.com/office/drawing/2014/main" id="{4B70ADF9-EADA-E578-E628-A5BF8B3F62F0}"/>
              </a:ext>
            </a:extLst>
          </p:cNvPr>
          <p:cNvSpPr/>
          <p:nvPr/>
        </p:nvSpPr>
        <p:spPr>
          <a:xfrm>
            <a:off x="1666959" y="3455298"/>
            <a:ext cx="2743200" cy="1305759"/>
          </a:xfrm>
          <a:prstGeom prst="rect">
            <a:avLst/>
          </a:prstGeom>
          <a:noFill/>
          <a:ln w="38100">
            <a:solidFill>
              <a:srgbClr val="D81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1ABDC-E034-F960-44B3-E60D406E85CB}"/>
              </a:ext>
            </a:extLst>
          </p:cNvPr>
          <p:cNvSpPr/>
          <p:nvPr/>
        </p:nvSpPr>
        <p:spPr>
          <a:xfrm>
            <a:off x="1635487" y="3421528"/>
            <a:ext cx="6157914" cy="1371898"/>
          </a:xfrm>
          <a:prstGeom prst="rect">
            <a:avLst/>
          </a:prstGeom>
          <a:noFill/>
          <a:ln w="38100">
            <a:solidFill>
              <a:srgbClr val="1D8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238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800" dirty="0"/>
              <a:t>SV discovery with GATK-SV</a:t>
            </a:r>
            <a:endParaRPr lang="en-US" sz="2800" u="sng" dirty="0"/>
          </a:p>
        </p:txBody>
      </p:sp>
      <p:grpSp>
        <p:nvGrpSpPr>
          <p:cNvPr id="21507" name="Group 21506">
            <a:extLst>
              <a:ext uri="{FF2B5EF4-FFF2-40B4-BE49-F238E27FC236}">
                <a16:creationId xmlns:a16="http://schemas.microsoft.com/office/drawing/2014/main" id="{3252A21D-D242-FC87-2EC7-C8C4FE5E2417}"/>
              </a:ext>
            </a:extLst>
          </p:cNvPr>
          <p:cNvGrpSpPr/>
          <p:nvPr/>
        </p:nvGrpSpPr>
        <p:grpSpPr>
          <a:xfrm>
            <a:off x="1205088" y="1389576"/>
            <a:ext cx="6733823" cy="3373584"/>
            <a:chOff x="804660" y="741691"/>
            <a:chExt cx="9147059" cy="4648917"/>
          </a:xfrm>
        </p:grpSpPr>
        <p:cxnSp>
          <p:nvCxnSpPr>
            <p:cNvPr id="5" name="Straight Arrow Connector 4">
              <a:extLst>
                <a:ext uri="{FF2B5EF4-FFF2-40B4-BE49-F238E27FC236}">
                  <a16:creationId xmlns:a16="http://schemas.microsoft.com/office/drawing/2014/main" id="{86DABFFB-A73F-33B1-6B67-B0F5DB032048}"/>
                </a:ext>
              </a:extLst>
            </p:cNvPr>
            <p:cNvCxnSpPr>
              <a:cxnSpLocks/>
              <a:stCxn id="26" idx="3"/>
            </p:cNvCxnSpPr>
            <p:nvPr/>
          </p:nvCxnSpPr>
          <p:spPr>
            <a:xfrm flipV="1">
              <a:off x="4128283" y="1517904"/>
              <a:ext cx="350219" cy="528709"/>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F4B72B-AD48-3B8F-4714-1ED226A568F5}"/>
                </a:ext>
              </a:extLst>
            </p:cNvPr>
            <p:cNvCxnSpPr>
              <a:cxnSpLocks/>
              <a:stCxn id="46" idx="3"/>
              <a:endCxn id="11" idx="1"/>
            </p:cNvCxnSpPr>
            <p:nvPr/>
          </p:nvCxnSpPr>
          <p:spPr>
            <a:xfrm flipV="1">
              <a:off x="4128283" y="1091779"/>
              <a:ext cx="622946" cy="337106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D1ABAB-5388-4D39-165F-1757E7E12B45}"/>
                </a:ext>
              </a:extLst>
            </p:cNvPr>
            <p:cNvCxnSpPr>
              <a:cxnSpLocks/>
              <a:stCxn id="46" idx="3"/>
            </p:cNvCxnSpPr>
            <p:nvPr/>
          </p:nvCxnSpPr>
          <p:spPr>
            <a:xfrm flipV="1">
              <a:off x="4128283" y="2559581"/>
              <a:ext cx="356391" cy="190325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0A2A33-B32F-84DE-073D-EC09D38368B4}"/>
                </a:ext>
              </a:extLst>
            </p:cNvPr>
            <p:cNvCxnSpPr>
              <a:cxnSpLocks/>
              <a:stCxn id="26" idx="3"/>
              <a:endCxn id="11" idx="1"/>
            </p:cNvCxnSpPr>
            <p:nvPr/>
          </p:nvCxnSpPr>
          <p:spPr>
            <a:xfrm flipV="1">
              <a:off x="4128283" y="1091779"/>
              <a:ext cx="622946" cy="954834"/>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4633583-2D9E-C17D-3FF3-C500E6A21ECB}"/>
                </a:ext>
              </a:extLst>
            </p:cNvPr>
            <p:cNvCxnSpPr>
              <a:cxnSpLocks/>
              <a:stCxn id="11" idx="2"/>
              <a:endCxn id="20" idx="0"/>
            </p:cNvCxnSpPr>
            <p:nvPr/>
          </p:nvCxnSpPr>
          <p:spPr>
            <a:xfrm>
              <a:off x="6307846" y="1441866"/>
              <a:ext cx="13266" cy="3248094"/>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611DA1C-D0FB-6222-4F9D-98656BA5B3B0}"/>
                </a:ext>
              </a:extLst>
            </p:cNvPr>
            <p:cNvGrpSpPr/>
            <p:nvPr/>
          </p:nvGrpSpPr>
          <p:grpSpPr>
            <a:xfrm>
              <a:off x="4751229" y="741691"/>
              <a:ext cx="3113233" cy="700175"/>
              <a:chOff x="6256082" y="4088"/>
              <a:chExt cx="1408444" cy="411342"/>
            </a:xfrm>
            <a:solidFill>
              <a:sysClr val="window" lastClr="FFFFFF">
                <a:lumMod val="95000"/>
              </a:sysClr>
            </a:solidFill>
          </p:grpSpPr>
          <p:sp>
            <p:nvSpPr>
              <p:cNvPr id="11" name="Rounded Rectangle 10">
                <a:extLst>
                  <a:ext uri="{FF2B5EF4-FFF2-40B4-BE49-F238E27FC236}">
                    <a16:creationId xmlns:a16="http://schemas.microsoft.com/office/drawing/2014/main" id="{4FB055C7-F607-A098-79D2-2940A5AF77F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2" name="Rounded Rectangle 8">
                <a:extLst>
                  <a:ext uri="{FF2B5EF4-FFF2-40B4-BE49-F238E27FC236}">
                    <a16:creationId xmlns:a16="http://schemas.microsoft.com/office/drawing/2014/main" id="{D78C7623-C166-9704-FF4A-1DFABC1E99D0}"/>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Joint genotyping</a:t>
                </a:r>
              </a:p>
            </p:txBody>
          </p:sp>
        </p:grpSp>
        <p:grpSp>
          <p:nvGrpSpPr>
            <p:cNvPr id="13" name="Group 12">
              <a:extLst>
                <a:ext uri="{FF2B5EF4-FFF2-40B4-BE49-F238E27FC236}">
                  <a16:creationId xmlns:a16="http://schemas.microsoft.com/office/drawing/2014/main" id="{CAC67F77-8F2C-E7C9-48EF-A2772AB8254A}"/>
                </a:ext>
              </a:extLst>
            </p:cNvPr>
            <p:cNvGrpSpPr/>
            <p:nvPr/>
          </p:nvGrpSpPr>
          <p:grpSpPr>
            <a:xfrm>
              <a:off x="4772440" y="1743464"/>
              <a:ext cx="3113234" cy="700175"/>
              <a:chOff x="6256082" y="4088"/>
              <a:chExt cx="1408444" cy="411342"/>
            </a:xfrm>
            <a:solidFill>
              <a:sysClr val="window" lastClr="FFFFFF">
                <a:lumMod val="95000"/>
              </a:sysClr>
            </a:solidFill>
          </p:grpSpPr>
          <p:sp>
            <p:nvSpPr>
              <p:cNvPr id="14" name="Rounded Rectangle 13">
                <a:extLst>
                  <a:ext uri="{FF2B5EF4-FFF2-40B4-BE49-F238E27FC236}">
                    <a16:creationId xmlns:a16="http://schemas.microsoft.com/office/drawing/2014/main" id="{823439F2-2E8D-75CD-64B8-D9C6A84CA37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5" name="Rounded Rectangle 8">
                <a:extLst>
                  <a:ext uri="{FF2B5EF4-FFF2-40B4-BE49-F238E27FC236}">
                    <a16:creationId xmlns:a16="http://schemas.microsoft.com/office/drawing/2014/main" id="{A6B3FDE3-BC09-B7E1-3A08-638C8ADD0BBD}"/>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Clustering</a:t>
                </a:r>
              </a:p>
            </p:txBody>
          </p:sp>
        </p:grpSp>
        <p:grpSp>
          <p:nvGrpSpPr>
            <p:cNvPr id="16" name="Group 15">
              <a:extLst>
                <a:ext uri="{FF2B5EF4-FFF2-40B4-BE49-F238E27FC236}">
                  <a16:creationId xmlns:a16="http://schemas.microsoft.com/office/drawing/2014/main" id="{F70C6FAC-C8CE-B668-9FBB-4DDB8FE731E7}"/>
                </a:ext>
              </a:extLst>
            </p:cNvPr>
            <p:cNvGrpSpPr/>
            <p:nvPr/>
          </p:nvGrpSpPr>
          <p:grpSpPr>
            <a:xfrm>
              <a:off x="4760983" y="2740279"/>
              <a:ext cx="3086702" cy="700175"/>
              <a:chOff x="6256082" y="4088"/>
              <a:chExt cx="1408444" cy="411342"/>
            </a:xfrm>
            <a:solidFill>
              <a:sysClr val="window" lastClr="FFFFFF">
                <a:lumMod val="95000"/>
              </a:sysClr>
            </a:solidFill>
          </p:grpSpPr>
          <p:sp>
            <p:nvSpPr>
              <p:cNvPr id="17" name="Rounded Rectangle 16">
                <a:extLst>
                  <a:ext uri="{FF2B5EF4-FFF2-40B4-BE49-F238E27FC236}">
                    <a16:creationId xmlns:a16="http://schemas.microsoft.com/office/drawing/2014/main" id="{F77618F2-3D67-82B0-DAB8-56805630DD7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8" name="Rounded Rectangle 8">
                <a:extLst>
                  <a:ext uri="{FF2B5EF4-FFF2-40B4-BE49-F238E27FC236}">
                    <a16:creationId xmlns:a16="http://schemas.microsoft.com/office/drawing/2014/main" id="{F913D4CE-50E2-E04E-1DC6-0062130836C9}"/>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Complex event resolution</a:t>
                </a:r>
              </a:p>
            </p:txBody>
          </p:sp>
        </p:grpSp>
        <p:grpSp>
          <p:nvGrpSpPr>
            <p:cNvPr id="19" name="Group 18">
              <a:extLst>
                <a:ext uri="{FF2B5EF4-FFF2-40B4-BE49-F238E27FC236}">
                  <a16:creationId xmlns:a16="http://schemas.microsoft.com/office/drawing/2014/main" id="{6F53F872-F93D-2292-FC0E-CE633A5F09E8}"/>
                </a:ext>
              </a:extLst>
            </p:cNvPr>
            <p:cNvGrpSpPr/>
            <p:nvPr/>
          </p:nvGrpSpPr>
          <p:grpSpPr>
            <a:xfrm>
              <a:off x="4777760" y="4689960"/>
              <a:ext cx="3086703" cy="700175"/>
              <a:chOff x="6256082" y="4088"/>
              <a:chExt cx="1408444" cy="411342"/>
            </a:xfrm>
            <a:solidFill>
              <a:sysClr val="window" lastClr="FFFFFF">
                <a:lumMod val="95000"/>
              </a:sysClr>
            </a:solidFill>
          </p:grpSpPr>
          <p:sp>
            <p:nvSpPr>
              <p:cNvPr id="20" name="Rounded Rectangle 19">
                <a:extLst>
                  <a:ext uri="{FF2B5EF4-FFF2-40B4-BE49-F238E27FC236}">
                    <a16:creationId xmlns:a16="http://schemas.microsoft.com/office/drawing/2014/main" id="{98A901D9-A9F1-E366-9514-75F16D73630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1" name="Rounded Rectangle 8">
                <a:extLst>
                  <a:ext uri="{FF2B5EF4-FFF2-40B4-BE49-F238E27FC236}">
                    <a16:creationId xmlns:a16="http://schemas.microsoft.com/office/drawing/2014/main" id="{C5C3A06F-A13C-1448-DFA8-1853D148FA9F}"/>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Functional annotation</a:t>
                </a:r>
              </a:p>
            </p:txBody>
          </p:sp>
        </p:grpSp>
        <p:grpSp>
          <p:nvGrpSpPr>
            <p:cNvPr id="22" name="Group 21">
              <a:extLst>
                <a:ext uri="{FF2B5EF4-FFF2-40B4-BE49-F238E27FC236}">
                  <a16:creationId xmlns:a16="http://schemas.microsoft.com/office/drawing/2014/main" id="{5329E8CF-7D93-8343-21B8-40572F8011AF}"/>
                </a:ext>
              </a:extLst>
            </p:cNvPr>
            <p:cNvGrpSpPr/>
            <p:nvPr/>
          </p:nvGrpSpPr>
          <p:grpSpPr>
            <a:xfrm>
              <a:off x="4751229" y="3715119"/>
              <a:ext cx="3086702" cy="700175"/>
              <a:chOff x="6256082" y="4088"/>
              <a:chExt cx="1408444" cy="411342"/>
            </a:xfrm>
            <a:solidFill>
              <a:sysClr val="window" lastClr="FFFFFF">
                <a:lumMod val="95000"/>
              </a:sysClr>
            </a:solidFill>
          </p:grpSpPr>
          <p:sp>
            <p:nvSpPr>
              <p:cNvPr id="23" name="Rounded Rectangle 22">
                <a:extLst>
                  <a:ext uri="{FF2B5EF4-FFF2-40B4-BE49-F238E27FC236}">
                    <a16:creationId xmlns:a16="http://schemas.microsoft.com/office/drawing/2014/main" id="{D2D59211-1E25-EAB4-2EDD-9B90D0CB5A8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4" name="Rounded Rectangle 8">
                <a:extLst>
                  <a:ext uri="{FF2B5EF4-FFF2-40B4-BE49-F238E27FC236}">
                    <a16:creationId xmlns:a16="http://schemas.microsoft.com/office/drawing/2014/main" id="{5FAF9912-5A71-52B7-1659-F4AF66B36532}"/>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Filtering</a:t>
                </a:r>
              </a:p>
            </p:txBody>
          </p:sp>
        </p:grpSp>
        <p:grpSp>
          <p:nvGrpSpPr>
            <p:cNvPr id="25" name="Group 24">
              <a:extLst>
                <a:ext uri="{FF2B5EF4-FFF2-40B4-BE49-F238E27FC236}">
                  <a16:creationId xmlns:a16="http://schemas.microsoft.com/office/drawing/2014/main" id="{0DAE7227-F0C1-5415-E31A-E45D72762E2A}"/>
                </a:ext>
              </a:extLst>
            </p:cNvPr>
            <p:cNvGrpSpPr/>
            <p:nvPr/>
          </p:nvGrpSpPr>
          <p:grpSpPr>
            <a:xfrm>
              <a:off x="804660" y="747075"/>
              <a:ext cx="3323623" cy="2387037"/>
              <a:chOff x="3867900" y="824314"/>
              <a:chExt cx="3323623" cy="2387037"/>
            </a:xfrm>
          </p:grpSpPr>
          <p:sp>
            <p:nvSpPr>
              <p:cNvPr id="26" name="Rounded Rectangle 25">
                <a:extLst>
                  <a:ext uri="{FF2B5EF4-FFF2-40B4-BE49-F238E27FC236}">
                    <a16:creationId xmlns:a16="http://schemas.microsoft.com/office/drawing/2014/main" id="{912654BE-CD94-8998-0C94-FD3680FC7EFD}"/>
                  </a:ext>
                </a:extLst>
              </p:cNvPr>
              <p:cNvSpPr/>
              <p:nvPr/>
            </p:nvSpPr>
            <p:spPr>
              <a:xfrm>
                <a:off x="4078288" y="1036352"/>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23C51C0-971E-29CB-A08A-AC834959B1EC}"/>
                  </a:ext>
                </a:extLst>
              </p:cNvPr>
              <p:cNvSpPr/>
              <p:nvPr/>
            </p:nvSpPr>
            <p:spPr>
              <a:xfrm>
                <a:off x="3973094" y="924817"/>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57E2553-BB10-82F2-ABB4-B5EA333CE448}"/>
                  </a:ext>
                </a:extLst>
              </p:cNvPr>
              <p:cNvSpPr/>
              <p:nvPr/>
            </p:nvSpPr>
            <p:spPr>
              <a:xfrm>
                <a:off x="3867900" y="824314"/>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2A8A314A-BCB2-9248-6676-B89BBDCCD4F5}"/>
                  </a:ext>
                </a:extLst>
              </p:cNvPr>
              <p:cNvGrpSpPr/>
              <p:nvPr/>
            </p:nvGrpSpPr>
            <p:grpSpPr>
              <a:xfrm>
                <a:off x="3987552" y="1325775"/>
                <a:ext cx="1374627" cy="454285"/>
                <a:chOff x="6256082" y="4088"/>
                <a:chExt cx="1408444" cy="411342"/>
              </a:xfrm>
              <a:solidFill>
                <a:sysClr val="window" lastClr="FFFFFF">
                  <a:lumMod val="95000"/>
                </a:sysClr>
              </a:solidFill>
            </p:grpSpPr>
            <p:sp>
              <p:nvSpPr>
                <p:cNvPr id="43" name="Rounded Rectangle 42">
                  <a:extLst>
                    <a:ext uri="{FF2B5EF4-FFF2-40B4-BE49-F238E27FC236}">
                      <a16:creationId xmlns:a16="http://schemas.microsoft.com/office/drawing/2014/main" id="{4192064A-3E7F-5683-A13C-2D4DA5647089}"/>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4" name="Rounded Rectangle 8">
                  <a:extLst>
                    <a:ext uri="{FF2B5EF4-FFF2-40B4-BE49-F238E27FC236}">
                      <a16:creationId xmlns:a16="http://schemas.microsoft.com/office/drawing/2014/main" id="{29E5D371-B97B-57BA-4DFC-72793BACC2A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Manta</a:t>
                  </a:r>
                </a:p>
              </p:txBody>
            </p:sp>
          </p:grpSp>
          <p:grpSp>
            <p:nvGrpSpPr>
              <p:cNvPr id="30" name="Group 29">
                <a:extLst>
                  <a:ext uri="{FF2B5EF4-FFF2-40B4-BE49-F238E27FC236}">
                    <a16:creationId xmlns:a16="http://schemas.microsoft.com/office/drawing/2014/main" id="{4E3196A1-DBAB-F1BF-9745-1D3375D6B44B}"/>
                  </a:ext>
                </a:extLst>
              </p:cNvPr>
              <p:cNvGrpSpPr/>
              <p:nvPr/>
            </p:nvGrpSpPr>
            <p:grpSpPr>
              <a:xfrm>
                <a:off x="5478093" y="1325775"/>
                <a:ext cx="1395324" cy="454285"/>
                <a:chOff x="6256082" y="4088"/>
                <a:chExt cx="1408444" cy="411342"/>
              </a:xfrm>
              <a:solidFill>
                <a:sysClr val="window" lastClr="FFFFFF">
                  <a:lumMod val="95000"/>
                </a:sysClr>
              </a:solidFill>
            </p:grpSpPr>
            <p:sp>
              <p:nvSpPr>
                <p:cNvPr id="41" name="Rounded Rectangle 40">
                  <a:extLst>
                    <a:ext uri="{FF2B5EF4-FFF2-40B4-BE49-F238E27FC236}">
                      <a16:creationId xmlns:a16="http://schemas.microsoft.com/office/drawing/2014/main" id="{D63722B3-E91A-6864-EBF5-17A62385B442}"/>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2" name="Rounded Rectangle 8">
                  <a:extLst>
                    <a:ext uri="{FF2B5EF4-FFF2-40B4-BE49-F238E27FC236}">
                      <a16:creationId xmlns:a16="http://schemas.microsoft.com/office/drawing/2014/main" id="{78C98995-FB73-A75C-2059-F531C1B03FC1}"/>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MELT</a:t>
                  </a:r>
                </a:p>
              </p:txBody>
            </p:sp>
          </p:grpSp>
          <p:grpSp>
            <p:nvGrpSpPr>
              <p:cNvPr id="31" name="Group 30">
                <a:extLst>
                  <a:ext uri="{FF2B5EF4-FFF2-40B4-BE49-F238E27FC236}">
                    <a16:creationId xmlns:a16="http://schemas.microsoft.com/office/drawing/2014/main" id="{5263CD56-0B2F-02DB-F711-590A451B6A38}"/>
                  </a:ext>
                </a:extLst>
              </p:cNvPr>
              <p:cNvGrpSpPr/>
              <p:nvPr/>
            </p:nvGrpSpPr>
            <p:grpSpPr>
              <a:xfrm>
                <a:off x="3987552" y="1887153"/>
                <a:ext cx="1374627" cy="454285"/>
                <a:chOff x="6256082" y="4088"/>
                <a:chExt cx="1408444" cy="411342"/>
              </a:xfrm>
              <a:solidFill>
                <a:sysClr val="window" lastClr="FFFFFF">
                  <a:lumMod val="95000"/>
                </a:sysClr>
              </a:solidFill>
            </p:grpSpPr>
            <p:sp>
              <p:nvSpPr>
                <p:cNvPr id="39" name="Rounded Rectangle 38">
                  <a:extLst>
                    <a:ext uri="{FF2B5EF4-FFF2-40B4-BE49-F238E27FC236}">
                      <a16:creationId xmlns:a16="http://schemas.microsoft.com/office/drawing/2014/main" id="{F78278B0-F6D9-4321-8364-7A3B300B03C6}"/>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0" name="Rounded Rectangle 8">
                  <a:extLst>
                    <a:ext uri="{FF2B5EF4-FFF2-40B4-BE49-F238E27FC236}">
                      <a16:creationId xmlns:a16="http://schemas.microsoft.com/office/drawing/2014/main" id="{E705001D-F361-78D5-3A37-35501E12BC7F}"/>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Wham</a:t>
                  </a:r>
                </a:p>
              </p:txBody>
            </p:sp>
          </p:grpSp>
          <p:grpSp>
            <p:nvGrpSpPr>
              <p:cNvPr id="32" name="Group 31">
                <a:extLst>
                  <a:ext uri="{FF2B5EF4-FFF2-40B4-BE49-F238E27FC236}">
                    <a16:creationId xmlns:a16="http://schemas.microsoft.com/office/drawing/2014/main" id="{B3B001EF-F63A-5998-4864-DCDB3933FD43}"/>
                  </a:ext>
                </a:extLst>
              </p:cNvPr>
              <p:cNvGrpSpPr/>
              <p:nvPr/>
            </p:nvGrpSpPr>
            <p:grpSpPr>
              <a:xfrm>
                <a:off x="4691766" y="2443116"/>
                <a:ext cx="1637016" cy="454285"/>
                <a:chOff x="6256082" y="4088"/>
                <a:chExt cx="1408444" cy="411342"/>
              </a:xfrm>
              <a:solidFill>
                <a:sysClr val="window" lastClr="FFFFFF">
                  <a:lumMod val="95000"/>
                </a:sysClr>
              </a:solidFill>
            </p:grpSpPr>
            <p:sp>
              <p:nvSpPr>
                <p:cNvPr id="37" name="Rounded Rectangle 36">
                  <a:extLst>
                    <a:ext uri="{FF2B5EF4-FFF2-40B4-BE49-F238E27FC236}">
                      <a16:creationId xmlns:a16="http://schemas.microsoft.com/office/drawing/2014/main" id="{AE3B1594-D4FF-5088-29C6-D56FC588122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8" name="Rounded Rectangle 8">
                  <a:extLst>
                    <a:ext uri="{FF2B5EF4-FFF2-40B4-BE49-F238E27FC236}">
                      <a16:creationId xmlns:a16="http://schemas.microsoft.com/office/drawing/2014/main" id="{9E26B378-2C61-0ADE-A14B-A030A869991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GATK-</a:t>
                  </a:r>
                  <a:r>
                    <a:rPr lang="en-US" sz="1200" kern="0" dirty="0" err="1">
                      <a:solidFill>
                        <a:prstClr val="black">
                          <a:lumMod val="85000"/>
                          <a:lumOff val="15000"/>
                        </a:prstClr>
                      </a:solidFill>
                      <a:latin typeface="Montserrat" pitchFamily="2" charset="77"/>
                      <a:cs typeface="Arial" panose="020B0604020202020204" pitchFamily="34" charset="0"/>
                    </a:rPr>
                    <a:t>gCNV</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grpSp>
            <p:nvGrpSpPr>
              <p:cNvPr id="33" name="Group 32">
                <a:extLst>
                  <a:ext uri="{FF2B5EF4-FFF2-40B4-BE49-F238E27FC236}">
                    <a16:creationId xmlns:a16="http://schemas.microsoft.com/office/drawing/2014/main" id="{04965914-22FC-91B3-F40E-4057FA4C9DF2}"/>
                  </a:ext>
                </a:extLst>
              </p:cNvPr>
              <p:cNvGrpSpPr/>
              <p:nvPr/>
            </p:nvGrpSpPr>
            <p:grpSpPr>
              <a:xfrm>
                <a:off x="5472186" y="1881144"/>
                <a:ext cx="1401230" cy="454285"/>
                <a:chOff x="6256080" y="4088"/>
                <a:chExt cx="1408444" cy="411342"/>
              </a:xfrm>
              <a:solidFill>
                <a:sysClr val="window" lastClr="FFFFFF">
                  <a:lumMod val="95000"/>
                </a:sysClr>
              </a:solidFill>
            </p:grpSpPr>
            <p:sp>
              <p:nvSpPr>
                <p:cNvPr id="35" name="Rounded Rectangle 34">
                  <a:extLst>
                    <a:ext uri="{FF2B5EF4-FFF2-40B4-BE49-F238E27FC236}">
                      <a16:creationId xmlns:a16="http://schemas.microsoft.com/office/drawing/2014/main" id="{88370845-95F0-0D61-9CCF-302D6F75FF64}"/>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6" name="Rounded Rectangle 8">
                  <a:extLst>
                    <a:ext uri="{FF2B5EF4-FFF2-40B4-BE49-F238E27FC236}">
                      <a16:creationId xmlns:a16="http://schemas.microsoft.com/office/drawing/2014/main" id="{1680A8FD-20AA-B077-2830-08BDE56BE48D}"/>
                    </a:ext>
                  </a:extLst>
                </p:cNvPr>
                <p:cNvSpPr txBox="1"/>
                <p:nvPr/>
              </p:nvSpPr>
              <p:spPr>
                <a:xfrm>
                  <a:off x="6276164" y="24168"/>
                  <a:ext cx="1368285"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err="1">
                      <a:solidFill>
                        <a:prstClr val="black">
                          <a:lumMod val="85000"/>
                          <a:lumOff val="15000"/>
                        </a:prstClr>
                      </a:solidFill>
                      <a:latin typeface="Montserrat" pitchFamily="2" charset="77"/>
                      <a:cs typeface="Arial" panose="020B0604020202020204" pitchFamily="34" charset="0"/>
                    </a:rPr>
                    <a:t>cn.MOPS</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sp>
            <p:nvSpPr>
              <p:cNvPr id="34" name="TextBox 33">
                <a:extLst>
                  <a:ext uri="{FF2B5EF4-FFF2-40B4-BE49-F238E27FC236}">
                    <a16:creationId xmlns:a16="http://schemas.microsoft.com/office/drawing/2014/main" id="{C7BED4CA-08B5-B67E-9E4A-5A1208C4D78F}"/>
                  </a:ext>
                </a:extLst>
              </p:cNvPr>
              <p:cNvSpPr txBox="1"/>
              <p:nvPr/>
            </p:nvSpPr>
            <p:spPr>
              <a:xfrm>
                <a:off x="4722241" y="859803"/>
                <a:ext cx="1746774" cy="508953"/>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SV callers</a:t>
                </a:r>
                <a:endParaRPr lang="en-US" sz="1800" dirty="0"/>
              </a:p>
            </p:txBody>
          </p:sp>
        </p:grpSp>
        <p:grpSp>
          <p:nvGrpSpPr>
            <p:cNvPr id="45" name="Group 44">
              <a:extLst>
                <a:ext uri="{FF2B5EF4-FFF2-40B4-BE49-F238E27FC236}">
                  <a16:creationId xmlns:a16="http://schemas.microsoft.com/office/drawing/2014/main" id="{DD209129-F895-B32D-E4D0-588BF4D8ED2D}"/>
                </a:ext>
              </a:extLst>
            </p:cNvPr>
            <p:cNvGrpSpPr/>
            <p:nvPr/>
          </p:nvGrpSpPr>
          <p:grpSpPr>
            <a:xfrm>
              <a:off x="804663" y="3323032"/>
              <a:ext cx="3323620" cy="2067576"/>
              <a:chOff x="3861731" y="3473688"/>
              <a:chExt cx="3323620" cy="2067576"/>
            </a:xfrm>
          </p:grpSpPr>
          <p:sp>
            <p:nvSpPr>
              <p:cNvPr id="46" name="Rounded Rectangle 45">
                <a:extLst>
                  <a:ext uri="{FF2B5EF4-FFF2-40B4-BE49-F238E27FC236}">
                    <a16:creationId xmlns:a16="http://schemas.microsoft.com/office/drawing/2014/main" id="{88172BEB-71C0-8DFB-7FD0-0C0F402EE7C7}"/>
                  </a:ext>
                </a:extLst>
              </p:cNvPr>
              <p:cNvSpPr/>
              <p:nvPr/>
            </p:nvSpPr>
            <p:spPr>
              <a:xfrm>
                <a:off x="4072119" y="3685726"/>
                <a:ext cx="3113232" cy="1855538"/>
              </a:xfrm>
              <a:prstGeom prst="roundRect">
                <a:avLst>
                  <a:gd name="adj" fmla="val 6338"/>
                </a:avLst>
              </a:prstGeom>
              <a:no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C00A9872-CD18-1FE0-4216-BF8B19D1A3BD}"/>
                  </a:ext>
                </a:extLst>
              </p:cNvPr>
              <p:cNvSpPr/>
              <p:nvPr/>
            </p:nvSpPr>
            <p:spPr>
              <a:xfrm>
                <a:off x="3966925" y="3574191"/>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D2F1ED6-76F6-8F1C-194A-647473763414}"/>
                  </a:ext>
                </a:extLst>
              </p:cNvPr>
              <p:cNvSpPr/>
              <p:nvPr/>
            </p:nvSpPr>
            <p:spPr>
              <a:xfrm>
                <a:off x="3861731" y="3473688"/>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A35591C9-A163-C0AC-51E3-C2474FDA4968}"/>
                  </a:ext>
                </a:extLst>
              </p:cNvPr>
              <p:cNvGrpSpPr/>
              <p:nvPr/>
            </p:nvGrpSpPr>
            <p:grpSpPr>
              <a:xfrm>
                <a:off x="3967672" y="3980286"/>
                <a:ext cx="1394507" cy="551892"/>
                <a:chOff x="6256082" y="4088"/>
                <a:chExt cx="1408444" cy="411342"/>
              </a:xfrm>
              <a:solidFill>
                <a:sysClr val="window" lastClr="FFFFFF">
                  <a:lumMod val="95000"/>
                </a:sysClr>
              </a:solidFill>
            </p:grpSpPr>
            <p:sp>
              <p:nvSpPr>
                <p:cNvPr id="60" name="Rounded Rectangle 59">
                  <a:extLst>
                    <a:ext uri="{FF2B5EF4-FFF2-40B4-BE49-F238E27FC236}">
                      <a16:creationId xmlns:a16="http://schemas.microsoft.com/office/drawing/2014/main" id="{831C2920-FEB9-978B-D46A-4ACD251C1161}"/>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61" name="Rounded Rectangle 8">
                  <a:extLst>
                    <a:ext uri="{FF2B5EF4-FFF2-40B4-BE49-F238E27FC236}">
                      <a16:creationId xmlns:a16="http://schemas.microsoft.com/office/drawing/2014/main" id="{64053A75-EAB1-61B6-A5B7-014DA6A04184}"/>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Paired end</a:t>
                  </a:r>
                </a:p>
              </p:txBody>
            </p:sp>
          </p:grpSp>
          <p:grpSp>
            <p:nvGrpSpPr>
              <p:cNvPr id="50" name="Group 49">
                <a:extLst>
                  <a:ext uri="{FF2B5EF4-FFF2-40B4-BE49-F238E27FC236}">
                    <a16:creationId xmlns:a16="http://schemas.microsoft.com/office/drawing/2014/main" id="{731426C2-98C8-4503-B725-1F4358109ECC}"/>
                  </a:ext>
                </a:extLst>
              </p:cNvPr>
              <p:cNvGrpSpPr/>
              <p:nvPr/>
            </p:nvGrpSpPr>
            <p:grpSpPr>
              <a:xfrm>
                <a:off x="5478093" y="3980286"/>
                <a:ext cx="1395324" cy="551892"/>
                <a:chOff x="6256082" y="4088"/>
                <a:chExt cx="1408444" cy="411342"/>
              </a:xfrm>
              <a:solidFill>
                <a:sysClr val="window" lastClr="FFFFFF">
                  <a:lumMod val="95000"/>
                </a:sysClr>
              </a:solidFill>
            </p:grpSpPr>
            <p:sp>
              <p:nvSpPr>
                <p:cNvPr id="58" name="Rounded Rectangle 57">
                  <a:extLst>
                    <a:ext uri="{FF2B5EF4-FFF2-40B4-BE49-F238E27FC236}">
                      <a16:creationId xmlns:a16="http://schemas.microsoft.com/office/drawing/2014/main" id="{EEB17A8F-B04C-0658-6CF6-6B6B6613337D}"/>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9" name="Rounded Rectangle 8">
                  <a:extLst>
                    <a:ext uri="{FF2B5EF4-FFF2-40B4-BE49-F238E27FC236}">
                      <a16:creationId xmlns:a16="http://schemas.microsoft.com/office/drawing/2014/main" id="{05D574A7-CEA6-CBE2-94DA-EA2A73612987}"/>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Split read</a:t>
                  </a:r>
                </a:p>
              </p:txBody>
            </p:sp>
          </p:grpSp>
          <p:grpSp>
            <p:nvGrpSpPr>
              <p:cNvPr id="51" name="Group 50">
                <a:extLst>
                  <a:ext uri="{FF2B5EF4-FFF2-40B4-BE49-F238E27FC236}">
                    <a16:creationId xmlns:a16="http://schemas.microsoft.com/office/drawing/2014/main" id="{DCCD0751-81DB-1E8D-37D5-BB31DCD4B2E4}"/>
                  </a:ext>
                </a:extLst>
              </p:cNvPr>
              <p:cNvGrpSpPr/>
              <p:nvPr/>
            </p:nvGrpSpPr>
            <p:grpSpPr>
              <a:xfrm>
                <a:off x="3967672" y="4663832"/>
                <a:ext cx="1394507" cy="551892"/>
                <a:chOff x="6256082" y="4088"/>
                <a:chExt cx="1408444" cy="411342"/>
              </a:xfrm>
              <a:solidFill>
                <a:sysClr val="window" lastClr="FFFFFF">
                  <a:lumMod val="95000"/>
                </a:sysClr>
              </a:solidFill>
            </p:grpSpPr>
            <p:sp>
              <p:nvSpPr>
                <p:cNvPr id="56" name="Rounded Rectangle 55">
                  <a:extLst>
                    <a:ext uri="{FF2B5EF4-FFF2-40B4-BE49-F238E27FC236}">
                      <a16:creationId xmlns:a16="http://schemas.microsoft.com/office/drawing/2014/main" id="{E375052A-1424-F9CB-5D3D-92CB170EB0C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7" name="Rounded Rectangle 8">
                  <a:extLst>
                    <a:ext uri="{FF2B5EF4-FFF2-40B4-BE49-F238E27FC236}">
                      <a16:creationId xmlns:a16="http://schemas.microsoft.com/office/drawing/2014/main" id="{3B2C1FB3-1C5A-9F7C-E398-0FA730724043}"/>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Read depth</a:t>
                  </a:r>
                </a:p>
              </p:txBody>
            </p:sp>
          </p:grpSp>
          <p:grpSp>
            <p:nvGrpSpPr>
              <p:cNvPr id="52" name="Group 51">
                <a:extLst>
                  <a:ext uri="{FF2B5EF4-FFF2-40B4-BE49-F238E27FC236}">
                    <a16:creationId xmlns:a16="http://schemas.microsoft.com/office/drawing/2014/main" id="{A9F22757-5D56-D5DA-2C64-41223A3C56A4}"/>
                  </a:ext>
                </a:extLst>
              </p:cNvPr>
              <p:cNvGrpSpPr/>
              <p:nvPr/>
            </p:nvGrpSpPr>
            <p:grpSpPr>
              <a:xfrm>
                <a:off x="5478910" y="4671137"/>
                <a:ext cx="1394507" cy="551892"/>
                <a:chOff x="6256080" y="4088"/>
                <a:chExt cx="1408444" cy="411342"/>
              </a:xfrm>
              <a:solidFill>
                <a:sysClr val="window" lastClr="FFFFFF">
                  <a:lumMod val="95000"/>
                </a:sysClr>
              </a:solidFill>
            </p:grpSpPr>
            <p:sp>
              <p:nvSpPr>
                <p:cNvPr id="54" name="Rounded Rectangle 53">
                  <a:extLst>
                    <a:ext uri="{FF2B5EF4-FFF2-40B4-BE49-F238E27FC236}">
                      <a16:creationId xmlns:a16="http://schemas.microsoft.com/office/drawing/2014/main" id="{622F542E-FF45-7591-94FE-D0FF5EFA0428}"/>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5" name="Rounded Rectangle 8">
                  <a:extLst>
                    <a:ext uri="{FF2B5EF4-FFF2-40B4-BE49-F238E27FC236}">
                      <a16:creationId xmlns:a16="http://schemas.microsoft.com/office/drawing/2014/main" id="{36BC4CD4-E22A-2406-9707-C3152E0F3ED5}"/>
                    </a:ext>
                  </a:extLst>
                </p:cNvPr>
                <p:cNvSpPr txBox="1"/>
                <p:nvPr/>
              </p:nvSpPr>
              <p:spPr>
                <a:xfrm>
                  <a:off x="6276164"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B-Allele frequency</a:t>
                  </a:r>
                </a:p>
              </p:txBody>
            </p:sp>
          </p:grpSp>
          <p:sp>
            <p:nvSpPr>
              <p:cNvPr id="53" name="TextBox 52">
                <a:extLst>
                  <a:ext uri="{FF2B5EF4-FFF2-40B4-BE49-F238E27FC236}">
                    <a16:creationId xmlns:a16="http://schemas.microsoft.com/office/drawing/2014/main" id="{409C4430-3F42-5E71-B0F5-61AD5680E161}"/>
                  </a:ext>
                </a:extLst>
              </p:cNvPr>
              <p:cNvSpPr txBox="1"/>
              <p:nvPr/>
            </p:nvSpPr>
            <p:spPr>
              <a:xfrm>
                <a:off x="4362895" y="3516455"/>
                <a:ext cx="2628653" cy="508952"/>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Evidence types</a:t>
                </a:r>
                <a:endParaRPr lang="en-US" sz="1800" dirty="0"/>
              </a:p>
            </p:txBody>
          </p:sp>
        </p:grpSp>
        <p:pic>
          <p:nvPicPr>
            <p:cNvPr id="62" name="Picture 2" descr="Home - Terra.Bio">
              <a:extLst>
                <a:ext uri="{FF2B5EF4-FFF2-40B4-BE49-F238E27FC236}">
                  <a16:creationId xmlns:a16="http://schemas.microsoft.com/office/drawing/2014/main" id="{092152D4-0C7B-F9DD-7976-14CFCD774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20" y="1092180"/>
              <a:ext cx="1324714" cy="14678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loud Computing Services | Google Cloud">
              <a:extLst>
                <a:ext uri="{FF2B5EF4-FFF2-40B4-BE49-F238E27FC236}">
                  <a16:creationId xmlns:a16="http://schemas.microsoft.com/office/drawing/2014/main" id="{C10421DC-3456-E7C9-515D-E11AFDFADC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43" t="15160" r="28446" b="14247"/>
            <a:stretch/>
          </p:blipFill>
          <p:spPr bwMode="auto">
            <a:xfrm>
              <a:off x="8242503" y="2831027"/>
              <a:ext cx="1565548" cy="1306463"/>
            </a:xfrm>
            <a:prstGeom prst="rect">
              <a:avLst/>
            </a:prstGeom>
            <a:noFill/>
            <a:extLst>
              <a:ext uri="{909E8E84-426E-40DD-AFC4-6F175D3DCCD1}">
                <a14:hiddenFill xmlns:a14="http://schemas.microsoft.com/office/drawing/2010/main">
                  <a:solidFill>
                    <a:srgbClr val="FFFFFF"/>
                  </a:solidFill>
                </a14:hiddenFill>
              </a:ext>
            </a:extLst>
          </p:spPr>
        </p:pic>
        <p:sp>
          <p:nvSpPr>
            <p:cNvPr id="21505" name="TextBox 21504">
              <a:extLst>
                <a:ext uri="{FF2B5EF4-FFF2-40B4-BE49-F238E27FC236}">
                  <a16:creationId xmlns:a16="http://schemas.microsoft.com/office/drawing/2014/main" id="{CC14CD0F-E55D-B0F6-983F-891C8577A53C}"/>
                </a:ext>
              </a:extLst>
            </p:cNvPr>
            <p:cNvSpPr txBox="1"/>
            <p:nvPr/>
          </p:nvSpPr>
          <p:spPr>
            <a:xfrm>
              <a:off x="8181279" y="4547421"/>
              <a:ext cx="1770440" cy="721015"/>
            </a:xfrm>
            <a:prstGeom prst="rect">
              <a:avLst/>
            </a:prstGeom>
            <a:noFill/>
          </p:spPr>
          <p:txBody>
            <a:bodyPr wrap="square" rtlCol="0">
              <a:spAutoFit/>
            </a:bodyPr>
            <a:lstStyle/>
            <a:p>
              <a:pPr algn="r"/>
              <a:r>
                <a:rPr lang="en-US" dirty="0"/>
                <a:t>Collins et al., </a:t>
              </a:r>
              <a:r>
                <a:rPr lang="en-US" i="1" dirty="0"/>
                <a:t>Nature </a:t>
              </a:r>
              <a:r>
                <a:rPr lang="en-US" dirty="0"/>
                <a:t>(2020)</a:t>
              </a:r>
            </a:p>
          </p:txBody>
        </p:sp>
      </p:grpSp>
    </p:spTree>
    <p:extLst>
      <p:ext uri="{BB962C8B-B14F-4D97-AF65-F5344CB8AC3E}">
        <p14:creationId xmlns:p14="http://schemas.microsoft.com/office/powerpoint/2010/main" val="407200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338624"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36B85B57-AF5A-A8BC-2151-B37B1CFFF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A8154B4-A683-8BCB-8650-33FBB06F32A6}"/>
              </a:ext>
            </a:extLst>
          </p:cNvPr>
          <p:cNvGrpSpPr/>
          <p:nvPr/>
        </p:nvGrpSpPr>
        <p:grpSpPr>
          <a:xfrm>
            <a:off x="4218852" y="1399612"/>
            <a:ext cx="773934" cy="809514"/>
            <a:chOff x="4218852" y="1399612"/>
            <a:chExt cx="773934" cy="809514"/>
          </a:xfrm>
        </p:grpSpPr>
        <p:sp>
          <p:nvSpPr>
            <p:cNvPr id="5" name="Rectangle 4">
              <a:extLst>
                <a:ext uri="{FF2B5EF4-FFF2-40B4-BE49-F238E27FC236}">
                  <a16:creationId xmlns:a16="http://schemas.microsoft.com/office/drawing/2014/main" id="{C8976F6B-C9F4-B972-616F-300C74410AA1}"/>
                </a:ext>
              </a:extLst>
            </p:cNvPr>
            <p:cNvSpPr/>
            <p:nvPr/>
          </p:nvSpPr>
          <p:spPr>
            <a:xfrm>
              <a:off x="4218852" y="1836892"/>
              <a:ext cx="773934" cy="372234"/>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FEA993-C7F6-F3F8-9627-303E37A00760}"/>
                </a:ext>
              </a:extLst>
            </p:cNvPr>
            <p:cNvSpPr/>
            <p:nvPr/>
          </p:nvSpPr>
          <p:spPr>
            <a:xfrm>
              <a:off x="4404527" y="1399612"/>
              <a:ext cx="515429" cy="148313"/>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118DC32-B9CA-EA36-BB05-7D3E04CA38B0}"/>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406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sizes in WGSPD</a:t>
            </a:r>
          </a:p>
        </p:txBody>
      </p:sp>
      <p:pic>
        <p:nvPicPr>
          <p:cNvPr id="5" name="Picture 4">
            <a:extLst>
              <a:ext uri="{FF2B5EF4-FFF2-40B4-BE49-F238E27FC236}">
                <a16:creationId xmlns:a16="http://schemas.microsoft.com/office/drawing/2014/main" id="{13C0B0ED-47BA-AAE5-1B38-957A4D65FC57}"/>
              </a:ext>
            </a:extLst>
          </p:cNvPr>
          <p:cNvPicPr>
            <a:picLocks noChangeAspect="1"/>
          </p:cNvPicPr>
          <p:nvPr/>
        </p:nvPicPr>
        <p:blipFill>
          <a:blip r:embed="rId3"/>
          <a:stretch>
            <a:fillRect/>
          </a:stretch>
        </p:blipFill>
        <p:spPr>
          <a:xfrm>
            <a:off x="1708848" y="1253136"/>
            <a:ext cx="5726303" cy="3817535"/>
          </a:xfrm>
          <a:prstGeom prst="rect">
            <a:avLst/>
          </a:prstGeom>
        </p:spPr>
      </p:pic>
    </p:spTree>
    <p:extLst>
      <p:ext uri="{BB962C8B-B14F-4D97-AF65-F5344CB8AC3E}">
        <p14:creationId xmlns:p14="http://schemas.microsoft.com/office/powerpoint/2010/main" val="343925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counts in </a:t>
            </a:r>
            <a:r>
              <a:rPr lang="en-US" sz="2800" dirty="0" err="1"/>
              <a:t>gnomAD</a:t>
            </a:r>
            <a:r>
              <a:rPr lang="en-US" sz="2800" dirty="0"/>
              <a:t> v4</a:t>
            </a:r>
          </a:p>
        </p:txBody>
      </p:sp>
      <p:grpSp>
        <p:nvGrpSpPr>
          <p:cNvPr id="9" name="Group 8">
            <a:extLst>
              <a:ext uri="{FF2B5EF4-FFF2-40B4-BE49-F238E27FC236}">
                <a16:creationId xmlns:a16="http://schemas.microsoft.com/office/drawing/2014/main" id="{EA445107-5054-132E-9E77-E2C590753559}"/>
              </a:ext>
            </a:extLst>
          </p:cNvPr>
          <p:cNvGrpSpPr/>
          <p:nvPr/>
        </p:nvGrpSpPr>
        <p:grpSpPr>
          <a:xfrm>
            <a:off x="1800352" y="1213578"/>
            <a:ext cx="4721754" cy="3929922"/>
            <a:chOff x="6117170" y="1172406"/>
            <a:chExt cx="6074830" cy="5056089"/>
          </a:xfrm>
        </p:grpSpPr>
        <p:sp>
          <p:nvSpPr>
            <p:cNvPr id="7" name="TextBox 6">
              <a:extLst>
                <a:ext uri="{FF2B5EF4-FFF2-40B4-BE49-F238E27FC236}">
                  <a16:creationId xmlns:a16="http://schemas.microsoft.com/office/drawing/2014/main" id="{9A2E470F-B989-FD47-80B3-05A6F4F4FDD2}"/>
                </a:ext>
              </a:extLst>
            </p:cNvPr>
            <p:cNvSpPr txBox="1"/>
            <p:nvPr/>
          </p:nvSpPr>
          <p:spPr>
            <a:xfrm>
              <a:off x="8027855" y="1172406"/>
              <a:ext cx="3440431" cy="1187921"/>
            </a:xfrm>
            <a:prstGeom prst="rect">
              <a:avLst/>
            </a:prstGeom>
            <a:noFill/>
          </p:spPr>
          <p:txBody>
            <a:bodyPr wrap="square" rtlCol="0">
              <a:spAutoFit/>
            </a:bodyPr>
            <a:lstStyle/>
            <a:p>
              <a:pPr algn="ctr"/>
              <a:r>
                <a:rPr lang="en-US" sz="1800" dirty="0"/>
                <a:t>Count of SVs per Genome</a:t>
              </a:r>
            </a:p>
            <a:p>
              <a:pPr algn="ctr"/>
              <a:r>
                <a:rPr lang="en-US" sz="1800" dirty="0"/>
                <a:t>by population</a:t>
              </a:r>
              <a:endParaRPr lang="en-US" sz="1100" dirty="0"/>
            </a:p>
          </p:txBody>
        </p:sp>
        <p:pic>
          <p:nvPicPr>
            <p:cNvPr id="8" name="Picture 7">
              <a:extLst>
                <a:ext uri="{FF2B5EF4-FFF2-40B4-BE49-F238E27FC236}">
                  <a16:creationId xmlns:a16="http://schemas.microsoft.com/office/drawing/2014/main" id="{A125FFC2-5CE2-2AD2-7668-61B637B94761}"/>
                </a:ext>
              </a:extLst>
            </p:cNvPr>
            <p:cNvPicPr>
              <a:picLocks noChangeAspect="1"/>
            </p:cNvPicPr>
            <p:nvPr/>
          </p:nvPicPr>
          <p:blipFill rotWithShape="1">
            <a:blip r:embed="rId3"/>
            <a:srcRect r="6796" b="14423"/>
            <a:stretch/>
          </p:blipFill>
          <p:spPr>
            <a:xfrm>
              <a:off x="6117170" y="1766367"/>
              <a:ext cx="6074830" cy="4462128"/>
            </a:xfrm>
            <a:prstGeom prst="rect">
              <a:avLst/>
            </a:prstGeom>
          </p:spPr>
        </p:pic>
      </p:grpSp>
    </p:spTree>
    <p:extLst>
      <p:ext uri="{BB962C8B-B14F-4D97-AF65-F5344CB8AC3E}">
        <p14:creationId xmlns:p14="http://schemas.microsoft.com/office/powerpoint/2010/main" val="126488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338624"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36B85B57-AF5A-A8BC-2151-B37B1CFFF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8E4538-08E8-46A2-4E9B-F09317D8C042}"/>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752A2AA9-F290-894F-E5AE-5B5F161B2F72}"/>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68F31C97-4774-6183-58AC-8BAF83F74134}"/>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more can we learn from whole genome sequencing?</a:t>
            </a:r>
          </a:p>
        </p:txBody>
      </p:sp>
    </p:spTree>
    <p:extLst>
      <p:ext uri="{BB962C8B-B14F-4D97-AF65-F5344CB8AC3E}">
        <p14:creationId xmlns:p14="http://schemas.microsoft.com/office/powerpoint/2010/main" val="196710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0"/>
            <a:ext cx="3338623" cy="514324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EFBB642-B26A-9761-C299-30B8C6FE7941}"/>
              </a:ext>
            </a:extLst>
          </p:cNvPr>
          <p:cNvSpPr/>
          <p:nvPr/>
        </p:nvSpPr>
        <p:spPr>
          <a:xfrm>
            <a:off x="415046" y="202301"/>
            <a:ext cx="2508531" cy="64499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WGSPD</a:t>
            </a:r>
          </a:p>
        </p:txBody>
      </p:sp>
      <p:sp>
        <p:nvSpPr>
          <p:cNvPr id="56" name="Rounded Rectangle 55">
            <a:extLst>
              <a:ext uri="{FF2B5EF4-FFF2-40B4-BE49-F238E27FC236}">
                <a16:creationId xmlns:a16="http://schemas.microsoft.com/office/drawing/2014/main" id="{10078ADB-654A-F2E8-4419-C3CB477F5ED7}"/>
              </a:ext>
            </a:extLst>
          </p:cNvPr>
          <p:cNvSpPr/>
          <p:nvPr/>
        </p:nvSpPr>
        <p:spPr>
          <a:xfrm>
            <a:off x="976116" y="1444106"/>
            <a:ext cx="1381536"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Schizophrenia</a:t>
            </a:r>
          </a:p>
        </p:txBody>
      </p:sp>
      <p:sp>
        <p:nvSpPr>
          <p:cNvPr id="57" name="Rounded Rectangle 56">
            <a:extLst>
              <a:ext uri="{FF2B5EF4-FFF2-40B4-BE49-F238E27FC236}">
                <a16:creationId xmlns:a16="http://schemas.microsoft.com/office/drawing/2014/main" id="{4346EEBC-1088-A5BC-DE95-6690081B368D}"/>
              </a:ext>
            </a:extLst>
          </p:cNvPr>
          <p:cNvSpPr/>
          <p:nvPr/>
        </p:nvSpPr>
        <p:spPr>
          <a:xfrm>
            <a:off x="976116" y="2413610"/>
            <a:ext cx="1381536"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Bipolar Disorder</a:t>
            </a:r>
          </a:p>
        </p:txBody>
      </p:sp>
      <p:sp>
        <p:nvSpPr>
          <p:cNvPr id="58" name="Rounded Rectangle 57">
            <a:extLst>
              <a:ext uri="{FF2B5EF4-FFF2-40B4-BE49-F238E27FC236}">
                <a16:creationId xmlns:a16="http://schemas.microsoft.com/office/drawing/2014/main" id="{2EFA7BA0-15AA-428F-958E-58065E977426}"/>
              </a:ext>
            </a:extLst>
          </p:cNvPr>
          <p:cNvSpPr/>
          <p:nvPr/>
        </p:nvSpPr>
        <p:spPr>
          <a:xfrm>
            <a:off x="976116" y="3383114"/>
            <a:ext cx="868293"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Controls</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Elbow Connector 64">
            <a:extLst>
              <a:ext uri="{FF2B5EF4-FFF2-40B4-BE49-F238E27FC236}">
                <a16:creationId xmlns:a16="http://schemas.microsoft.com/office/drawing/2014/main" id="{DC711E99-E2EF-14F3-5C7B-BC59B9BDD885}"/>
              </a:ext>
            </a:extLst>
          </p:cNvPr>
          <p:cNvCxnSpPr>
            <a:cxnSpLocks/>
            <a:endCxn id="56" idx="1"/>
          </p:cNvCxnSpPr>
          <p:nvPr/>
        </p:nvCxnSpPr>
        <p:spPr>
          <a:xfrm rot="16200000" flipH="1">
            <a:off x="355203" y="1069993"/>
            <a:ext cx="830292" cy="4115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713C2207-4BB9-B97C-0C85-66A245221569}"/>
              </a:ext>
            </a:extLst>
          </p:cNvPr>
          <p:cNvCxnSpPr>
            <a:cxnSpLocks/>
            <a:endCxn id="57" idx="1"/>
          </p:cNvCxnSpPr>
          <p:nvPr/>
        </p:nvCxnSpPr>
        <p:spPr>
          <a:xfrm rot="16200000" flipH="1">
            <a:off x="-136610" y="1547684"/>
            <a:ext cx="1799796" cy="42565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2D5C4BA-D3FC-31E8-52BB-E00B3DE21F58}"/>
              </a:ext>
            </a:extLst>
          </p:cNvPr>
          <p:cNvCxnSpPr>
            <a:cxnSpLocks/>
          </p:cNvCxnSpPr>
          <p:nvPr/>
        </p:nvCxnSpPr>
        <p:spPr>
          <a:xfrm rot="16200000" flipH="1">
            <a:off x="-630778" y="2027066"/>
            <a:ext cx="2769304" cy="43639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graph of different colored dots&#10;&#10;Description automatically generated">
            <a:extLst>
              <a:ext uri="{FF2B5EF4-FFF2-40B4-BE49-F238E27FC236}">
                <a16:creationId xmlns:a16="http://schemas.microsoft.com/office/drawing/2014/main" id="{A4158C88-6347-B45D-E2C1-CA340901ABAD}"/>
              </a:ext>
            </a:extLst>
          </p:cNvPr>
          <p:cNvPicPr>
            <a:picLocks noChangeAspect="1"/>
          </p:cNvPicPr>
          <p:nvPr/>
        </p:nvPicPr>
        <p:blipFill>
          <a:blip r:embed="rId3"/>
          <a:stretch>
            <a:fillRect/>
          </a:stretch>
        </p:blipFill>
        <p:spPr>
          <a:xfrm>
            <a:off x="3753669" y="-255"/>
            <a:ext cx="51435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0"/>
            <a:ext cx="3338623" cy="514324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EFBB642-B26A-9761-C299-30B8C6FE7941}"/>
              </a:ext>
            </a:extLst>
          </p:cNvPr>
          <p:cNvSpPr/>
          <p:nvPr/>
        </p:nvSpPr>
        <p:spPr>
          <a:xfrm>
            <a:off x="415046" y="202301"/>
            <a:ext cx="2508531" cy="64499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WGSPD</a:t>
            </a:r>
          </a:p>
        </p:txBody>
      </p:sp>
      <p:sp>
        <p:nvSpPr>
          <p:cNvPr id="56" name="Rounded Rectangle 55">
            <a:extLst>
              <a:ext uri="{FF2B5EF4-FFF2-40B4-BE49-F238E27FC236}">
                <a16:creationId xmlns:a16="http://schemas.microsoft.com/office/drawing/2014/main" id="{10078ADB-654A-F2E8-4419-C3CB477F5ED7}"/>
              </a:ext>
            </a:extLst>
          </p:cNvPr>
          <p:cNvSpPr/>
          <p:nvPr/>
        </p:nvSpPr>
        <p:spPr>
          <a:xfrm>
            <a:off x="976116" y="1444106"/>
            <a:ext cx="1947460"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Schizophrenia       (7,224)</a:t>
            </a:r>
          </a:p>
        </p:txBody>
      </p:sp>
      <p:sp>
        <p:nvSpPr>
          <p:cNvPr id="57" name="Rounded Rectangle 56">
            <a:extLst>
              <a:ext uri="{FF2B5EF4-FFF2-40B4-BE49-F238E27FC236}">
                <a16:creationId xmlns:a16="http://schemas.microsoft.com/office/drawing/2014/main" id="{4346EEBC-1088-A5BC-DE95-6690081B368D}"/>
              </a:ext>
            </a:extLst>
          </p:cNvPr>
          <p:cNvSpPr/>
          <p:nvPr/>
        </p:nvSpPr>
        <p:spPr>
          <a:xfrm>
            <a:off x="976115" y="2413610"/>
            <a:ext cx="1947461"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Bipolar Disorder    (2,358)  </a:t>
            </a:r>
          </a:p>
        </p:txBody>
      </p:sp>
      <p:sp>
        <p:nvSpPr>
          <p:cNvPr id="58" name="Rounded Rectangle 57">
            <a:extLst>
              <a:ext uri="{FF2B5EF4-FFF2-40B4-BE49-F238E27FC236}">
                <a16:creationId xmlns:a16="http://schemas.microsoft.com/office/drawing/2014/main" id="{2EFA7BA0-15AA-428F-958E-58065E977426}"/>
              </a:ext>
            </a:extLst>
          </p:cNvPr>
          <p:cNvSpPr/>
          <p:nvPr/>
        </p:nvSpPr>
        <p:spPr>
          <a:xfrm>
            <a:off x="976116" y="3383114"/>
            <a:ext cx="1947460"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Controls               (23,664)</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Elbow Connector 64">
            <a:extLst>
              <a:ext uri="{FF2B5EF4-FFF2-40B4-BE49-F238E27FC236}">
                <a16:creationId xmlns:a16="http://schemas.microsoft.com/office/drawing/2014/main" id="{DC711E99-E2EF-14F3-5C7B-BC59B9BDD885}"/>
              </a:ext>
            </a:extLst>
          </p:cNvPr>
          <p:cNvCxnSpPr>
            <a:cxnSpLocks/>
            <a:endCxn id="56" idx="1"/>
          </p:cNvCxnSpPr>
          <p:nvPr/>
        </p:nvCxnSpPr>
        <p:spPr>
          <a:xfrm rot="16200000" flipH="1">
            <a:off x="355203" y="1069993"/>
            <a:ext cx="830292" cy="4115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713C2207-4BB9-B97C-0C85-66A245221569}"/>
              </a:ext>
            </a:extLst>
          </p:cNvPr>
          <p:cNvCxnSpPr>
            <a:cxnSpLocks/>
            <a:endCxn id="57" idx="1"/>
          </p:cNvCxnSpPr>
          <p:nvPr/>
        </p:nvCxnSpPr>
        <p:spPr>
          <a:xfrm rot="16200000" flipH="1">
            <a:off x="-136611" y="1547684"/>
            <a:ext cx="1799796" cy="42565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2D5C4BA-D3FC-31E8-52BB-E00B3DE21F58}"/>
              </a:ext>
            </a:extLst>
          </p:cNvPr>
          <p:cNvCxnSpPr>
            <a:cxnSpLocks/>
          </p:cNvCxnSpPr>
          <p:nvPr/>
        </p:nvCxnSpPr>
        <p:spPr>
          <a:xfrm rot="16200000" flipH="1">
            <a:off x="-630778" y="2027066"/>
            <a:ext cx="2769304" cy="43639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graph of different colored dots&#10;&#10;Description automatically generated">
            <a:extLst>
              <a:ext uri="{FF2B5EF4-FFF2-40B4-BE49-F238E27FC236}">
                <a16:creationId xmlns:a16="http://schemas.microsoft.com/office/drawing/2014/main" id="{246DF73D-206D-AED0-2A82-A9CAF60FC55E}"/>
              </a:ext>
            </a:extLst>
          </p:cNvPr>
          <p:cNvPicPr>
            <a:picLocks noChangeAspect="1"/>
          </p:cNvPicPr>
          <p:nvPr/>
        </p:nvPicPr>
        <p:blipFill>
          <a:blip r:embed="rId3"/>
          <a:stretch>
            <a:fillRect/>
          </a:stretch>
        </p:blipFill>
        <p:spPr>
          <a:xfrm>
            <a:off x="3753669" y="-255"/>
            <a:ext cx="5143500" cy="5143500"/>
          </a:xfrm>
          <a:prstGeom prst="rect">
            <a:avLst/>
          </a:prstGeom>
        </p:spPr>
      </p:pic>
    </p:spTree>
    <p:extLst>
      <p:ext uri="{BB962C8B-B14F-4D97-AF65-F5344CB8AC3E}">
        <p14:creationId xmlns:p14="http://schemas.microsoft.com/office/powerpoint/2010/main" val="342711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graph of different colored dots&#10;&#10;Description automatically generated">
            <a:extLst>
              <a:ext uri="{FF2B5EF4-FFF2-40B4-BE49-F238E27FC236}">
                <a16:creationId xmlns:a16="http://schemas.microsoft.com/office/drawing/2014/main" id="{6F810828-448C-2A6E-D9EF-F7C2B503E7FB}"/>
              </a:ext>
            </a:extLst>
          </p:cNvPr>
          <p:cNvPicPr>
            <a:picLocks noChangeAspect="1"/>
          </p:cNvPicPr>
          <p:nvPr/>
        </p:nvPicPr>
        <p:blipFill>
          <a:blip r:embed="rId3"/>
          <a:srcRect b="8401"/>
          <a:stretch/>
        </p:blipFill>
        <p:spPr>
          <a:xfrm>
            <a:off x="3753669" y="-255"/>
            <a:ext cx="5143500" cy="4711403"/>
          </a:xfrm>
          <a:prstGeom prst="rect">
            <a:avLst/>
          </a:prstGeom>
        </p:spPr>
      </p:pic>
      <p:pic>
        <p:nvPicPr>
          <p:cNvPr id="6" name="Picture 5" descr="A graph of different colored dots&#10;&#10;Description automatically generated">
            <a:extLst>
              <a:ext uri="{FF2B5EF4-FFF2-40B4-BE49-F238E27FC236}">
                <a16:creationId xmlns:a16="http://schemas.microsoft.com/office/drawing/2014/main" id="{7A82A0D2-5CB5-C053-6740-233DF546625B}"/>
              </a:ext>
            </a:extLst>
          </p:cNvPr>
          <p:cNvPicPr>
            <a:picLocks noChangeAspect="1"/>
          </p:cNvPicPr>
          <p:nvPr/>
        </p:nvPicPr>
        <p:blipFill>
          <a:blip r:embed="rId4"/>
          <a:srcRect l="75296" t="35362" b="40676"/>
          <a:stretch/>
        </p:blipFill>
        <p:spPr>
          <a:xfrm>
            <a:off x="-1" y="1394179"/>
            <a:ext cx="3338623" cy="2355140"/>
          </a:xfrm>
          <a:prstGeom prst="rect">
            <a:avLst/>
          </a:prstGeom>
        </p:spPr>
      </p:pic>
    </p:spTree>
    <p:extLst>
      <p:ext uri="{BB962C8B-B14F-4D97-AF65-F5344CB8AC3E}">
        <p14:creationId xmlns:p14="http://schemas.microsoft.com/office/powerpoint/2010/main" val="311025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A8854-BA8F-8EFA-2E68-6142CE0CD138}"/>
              </a:ext>
            </a:extLst>
          </p:cNvPr>
          <p:cNvSpPr>
            <a:spLocks noGrp="1"/>
          </p:cNvSpPr>
          <p:nvPr>
            <p:ph type="ctrTitle"/>
          </p:nvPr>
        </p:nvSpPr>
        <p:spPr/>
        <p:txBody>
          <a:bodyPr>
            <a:normAutofit/>
          </a:bodyPr>
          <a:lstStyle/>
          <a:p>
            <a:pPr marL="0" lvl="0" indent="0" rtl="0">
              <a:spcBef>
                <a:spcPts val="0"/>
              </a:spcBef>
              <a:spcAft>
                <a:spcPts val="0"/>
              </a:spcAft>
            </a:pPr>
            <a:r>
              <a:rPr lang="en-US" sz="2800" dirty="0"/>
              <a:t>Gene sets in our analysis</a:t>
            </a:r>
          </a:p>
        </p:txBody>
      </p:sp>
      <p:graphicFrame>
        <p:nvGraphicFramePr>
          <p:cNvPr id="4" name="Table 3">
            <a:extLst>
              <a:ext uri="{FF2B5EF4-FFF2-40B4-BE49-F238E27FC236}">
                <a16:creationId xmlns:a16="http://schemas.microsoft.com/office/drawing/2014/main" id="{C83DCC9B-95CB-41E2-BF02-501ED2C20330}"/>
              </a:ext>
            </a:extLst>
          </p:cNvPr>
          <p:cNvGraphicFramePr>
            <a:graphicFrameLocks noGrp="1"/>
          </p:cNvGraphicFramePr>
          <p:nvPr>
            <p:extLst>
              <p:ext uri="{D42A27DB-BD31-4B8C-83A1-F6EECF244321}">
                <p14:modId xmlns:p14="http://schemas.microsoft.com/office/powerpoint/2010/main" val="4253663586"/>
              </p:ext>
            </p:extLst>
          </p:nvPr>
        </p:nvGraphicFramePr>
        <p:xfrm>
          <a:off x="825947" y="2131821"/>
          <a:ext cx="7492106" cy="1854200"/>
        </p:xfrm>
        <a:graphic>
          <a:graphicData uri="http://schemas.openxmlformats.org/drawingml/2006/table">
            <a:tbl>
              <a:tblPr firstRow="1" bandRow="1">
                <a:tableStyleId>{5C22544A-7EE6-4342-B048-85BDC9FD1C3A}</a:tableStyleId>
              </a:tblPr>
              <a:tblGrid>
                <a:gridCol w="3185614">
                  <a:extLst>
                    <a:ext uri="{9D8B030D-6E8A-4147-A177-3AD203B41FA5}">
                      <a16:colId xmlns:a16="http://schemas.microsoft.com/office/drawing/2014/main" val="1988357199"/>
                    </a:ext>
                  </a:extLst>
                </a:gridCol>
                <a:gridCol w="1799304">
                  <a:extLst>
                    <a:ext uri="{9D8B030D-6E8A-4147-A177-3AD203B41FA5}">
                      <a16:colId xmlns:a16="http://schemas.microsoft.com/office/drawing/2014/main" val="2563179852"/>
                    </a:ext>
                  </a:extLst>
                </a:gridCol>
                <a:gridCol w="2507188">
                  <a:extLst>
                    <a:ext uri="{9D8B030D-6E8A-4147-A177-3AD203B41FA5}">
                      <a16:colId xmlns:a16="http://schemas.microsoft.com/office/drawing/2014/main" val="3897665328"/>
                    </a:ext>
                  </a:extLst>
                </a:gridCol>
              </a:tblGrid>
              <a:tr h="370840">
                <a:tc>
                  <a:txBody>
                    <a:bodyPr/>
                    <a:lstStyle/>
                    <a:p>
                      <a:pPr algn="r"/>
                      <a:r>
                        <a:rPr lang="en-US" sz="1600" b="1" i="1" dirty="0">
                          <a:latin typeface="Open Sans" panose="020B0606030504020204" pitchFamily="34" charset="0"/>
                          <a:ea typeface="Open Sans" panose="020B0606030504020204" pitchFamily="34" charset="0"/>
                          <a:cs typeface="Open Sans" panose="020B0606030504020204" pitchFamily="34" charset="0"/>
                        </a:rPr>
                        <a:t>Gene set</a:t>
                      </a:r>
                    </a:p>
                  </a:txBody>
                  <a:tcPr anchor="b">
                    <a:solidFill>
                      <a:schemeClr val="accent6"/>
                    </a:solidFill>
                  </a:tcPr>
                </a:tc>
                <a:tc>
                  <a:txBody>
                    <a:bodyPr/>
                    <a:lstStyle/>
                    <a:p>
                      <a:pPr algn="ctr"/>
                      <a:r>
                        <a:rPr lang="en-US" sz="1600" b="1" i="1" dirty="0">
                          <a:latin typeface="Open Sans" panose="020B0606030504020204" pitchFamily="34" charset="0"/>
                          <a:ea typeface="Open Sans" panose="020B0606030504020204" pitchFamily="34" charset="0"/>
                          <a:cs typeface="Open Sans" panose="020B0606030504020204" pitchFamily="34" charset="0"/>
                        </a:rPr>
                        <a:t># genes</a:t>
                      </a:r>
                    </a:p>
                  </a:txBody>
                  <a:tcPr anchor="b">
                    <a:solidFill>
                      <a:schemeClr val="accent6"/>
                    </a:solidFill>
                  </a:tcPr>
                </a:tc>
                <a:tc>
                  <a:txBody>
                    <a:bodyPr/>
                    <a:lstStyle/>
                    <a:p>
                      <a:pPr algn="l"/>
                      <a:r>
                        <a:rPr lang="en-US" sz="1600" b="1" i="1" dirty="0">
                          <a:latin typeface="Open Sans" panose="020B0606030504020204" pitchFamily="34" charset="0"/>
                          <a:ea typeface="Open Sans" panose="020B0606030504020204" pitchFamily="34" charset="0"/>
                          <a:cs typeface="Open Sans" panose="020B0606030504020204" pitchFamily="34" charset="0"/>
                        </a:rPr>
                        <a:t>Source</a:t>
                      </a:r>
                    </a:p>
                  </a:txBody>
                  <a:tcPr anchor="b">
                    <a:solidFill>
                      <a:schemeClr val="accent6"/>
                    </a:solidFill>
                  </a:tcPr>
                </a:tc>
                <a:extLst>
                  <a:ext uri="{0D108BD9-81ED-4DB2-BD59-A6C34878D82A}">
                    <a16:rowId xmlns:a16="http://schemas.microsoft.com/office/drawing/2014/main" val="10071533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Constrained Genes</a:t>
                      </a:r>
                    </a:p>
                  </a:txBody>
                  <a:tcPr anchor="ctr">
                    <a:no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3570</a:t>
                      </a:r>
                    </a:p>
                  </a:txBody>
                  <a:tcPr anchor="ctr">
                    <a:noFill/>
                  </a:tcPr>
                </a:tc>
                <a:tc>
                  <a:txBody>
                    <a:bodyPr/>
                    <a:lstStyle/>
                    <a:p>
                      <a:pPr algn="l"/>
                      <a:r>
                        <a:rPr lang="en-US" sz="1100" b="0" i="0" u="none" strike="noStrike" cap="none" dirty="0" err="1">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Karczewski</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et al. (2020) Nature </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50512563"/>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Schizophrenia</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32</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388721550"/>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Autism Spectrum Disorder</a:t>
                      </a:r>
                    </a:p>
                  </a:txBody>
                  <a:tcPr anchor="ctr">
                    <a:no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72</a:t>
                      </a:r>
                    </a:p>
                  </a:txBody>
                  <a:tcPr anchor="ctr">
                    <a:no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4030126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Neurodevelopmental Disorder</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373</a:t>
                      </a:r>
                    </a:p>
                  </a:txBody>
                  <a:tcPr anchor="ctr">
                    <a:solidFill>
                      <a:schemeClr val="bg1">
                        <a:lumMod val="95000"/>
                      </a:schemeClr>
                    </a:solid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a:t>
                      </a:r>
                      <a:r>
                        <a:rPr lang="en-US" sz="1100" b="1"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4081685495"/>
                  </a:ext>
                </a:extLst>
              </a:tr>
            </a:tbl>
          </a:graphicData>
        </a:graphic>
      </p:graphicFrame>
      <p:grpSp>
        <p:nvGrpSpPr>
          <p:cNvPr id="9" name="Group 8">
            <a:extLst>
              <a:ext uri="{FF2B5EF4-FFF2-40B4-BE49-F238E27FC236}">
                <a16:creationId xmlns:a16="http://schemas.microsoft.com/office/drawing/2014/main" id="{C46327FE-1C09-8E95-184F-A060CEBF7E3F}"/>
              </a:ext>
            </a:extLst>
          </p:cNvPr>
          <p:cNvGrpSpPr/>
          <p:nvPr/>
        </p:nvGrpSpPr>
        <p:grpSpPr>
          <a:xfrm>
            <a:off x="679687" y="2486025"/>
            <a:ext cx="146260" cy="1500488"/>
            <a:chOff x="679687" y="2486025"/>
            <a:chExt cx="146260" cy="1500488"/>
          </a:xfrm>
        </p:grpSpPr>
        <p:sp>
          <p:nvSpPr>
            <p:cNvPr id="3" name="Rectangle 2">
              <a:extLst>
                <a:ext uri="{FF2B5EF4-FFF2-40B4-BE49-F238E27FC236}">
                  <a16:creationId xmlns:a16="http://schemas.microsoft.com/office/drawing/2014/main" id="{08C7B50A-F75D-4987-DFB9-AFF241E78BB7}"/>
                </a:ext>
              </a:extLst>
            </p:cNvPr>
            <p:cNvSpPr/>
            <p:nvPr/>
          </p:nvSpPr>
          <p:spPr>
            <a:xfrm>
              <a:off x="679687" y="2486025"/>
              <a:ext cx="146260" cy="399066"/>
            </a:xfrm>
            <a:prstGeom prst="rect">
              <a:avLst/>
            </a:prstGeom>
            <a:solidFill>
              <a:srgbClr val="C67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F03207D-2C6F-7A76-F3FA-818E41C4C600}"/>
                </a:ext>
              </a:extLst>
            </p:cNvPr>
            <p:cNvSpPr/>
            <p:nvPr/>
          </p:nvSpPr>
          <p:spPr>
            <a:xfrm>
              <a:off x="679687" y="2885091"/>
              <a:ext cx="146260" cy="354204"/>
            </a:xfrm>
            <a:prstGeom prst="rect">
              <a:avLst/>
            </a:prstGeom>
            <a:solidFill>
              <a:srgbClr val="00BE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C0EE9E1-AF51-EEE8-ADE4-B609DEC395C3}"/>
                </a:ext>
              </a:extLst>
            </p:cNvPr>
            <p:cNvSpPr/>
            <p:nvPr/>
          </p:nvSpPr>
          <p:spPr>
            <a:xfrm>
              <a:off x="679687" y="3239295"/>
              <a:ext cx="146260" cy="373855"/>
            </a:xfrm>
            <a:prstGeom prst="rect">
              <a:avLst/>
            </a:prstGeom>
            <a:solidFill>
              <a:srgbClr val="7BA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883407-32E1-9F17-8573-C542A7EA1258}"/>
                </a:ext>
              </a:extLst>
            </p:cNvPr>
            <p:cNvSpPr/>
            <p:nvPr/>
          </p:nvSpPr>
          <p:spPr>
            <a:xfrm>
              <a:off x="679687" y="3612658"/>
              <a:ext cx="146260" cy="373855"/>
            </a:xfrm>
            <a:prstGeom prst="rect">
              <a:avLst/>
            </a:prstGeom>
            <a:solidFill>
              <a:srgbClr val="F974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234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0" y="-1"/>
            <a:ext cx="3338623"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315733"/>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protein truncating variants (PTVs) in constrained and neuropsychiatric genes</a:t>
              </a:r>
            </a:p>
          </p:txBody>
        </p:sp>
      </p:grpSp>
      <p:grpSp>
        <p:nvGrpSpPr>
          <p:cNvPr id="3" name="Group 2">
            <a:extLst>
              <a:ext uri="{FF2B5EF4-FFF2-40B4-BE49-F238E27FC236}">
                <a16:creationId xmlns:a16="http://schemas.microsoft.com/office/drawing/2014/main" id="{81FCAF8C-01D2-99FE-E54D-9CF156C9F787}"/>
              </a:ext>
            </a:extLst>
          </p:cNvPr>
          <p:cNvGrpSpPr/>
          <p:nvPr/>
        </p:nvGrpSpPr>
        <p:grpSpPr>
          <a:xfrm>
            <a:off x="3515586" y="239585"/>
            <a:ext cx="5194398" cy="2444536"/>
            <a:chOff x="3515586" y="239585"/>
            <a:chExt cx="5194398" cy="2444536"/>
          </a:xfrm>
        </p:grpSpPr>
        <p:pic>
          <p:nvPicPr>
            <p:cNvPr id="2" name="Picture 1" descr="A graph with colorful squares and dots&#10;&#10;Description automatically generated">
              <a:extLst>
                <a:ext uri="{FF2B5EF4-FFF2-40B4-BE49-F238E27FC236}">
                  <a16:creationId xmlns:a16="http://schemas.microsoft.com/office/drawing/2014/main" id="{F179C636-0C29-C148-F654-03791DB8A83A}"/>
                </a:ext>
              </a:extLst>
            </p:cNvPr>
            <p:cNvPicPr>
              <a:picLocks noChangeAspect="1"/>
            </p:cNvPicPr>
            <p:nvPr/>
          </p:nvPicPr>
          <p:blipFill rotWithShape="1">
            <a:blip r:embed="rId3"/>
            <a:srcRect l="11381" t="83061"/>
            <a:stretch/>
          </p:blipFill>
          <p:spPr>
            <a:xfrm>
              <a:off x="4012533" y="2045548"/>
              <a:ext cx="4677100" cy="638573"/>
            </a:xfrm>
            <a:prstGeom prst="rect">
              <a:avLst/>
            </a:prstGeom>
          </p:spPr>
        </p:pic>
        <p:grpSp>
          <p:nvGrpSpPr>
            <p:cNvPr id="51" name="Group 50">
              <a:extLst>
                <a:ext uri="{FF2B5EF4-FFF2-40B4-BE49-F238E27FC236}">
                  <a16:creationId xmlns:a16="http://schemas.microsoft.com/office/drawing/2014/main" id="{7DBE05AF-2AD7-9371-7B8F-2F73FC53D6F2}"/>
                </a:ext>
              </a:extLst>
            </p:cNvPr>
            <p:cNvGrpSpPr/>
            <p:nvPr/>
          </p:nvGrpSpPr>
          <p:grpSpPr>
            <a:xfrm>
              <a:off x="3515586" y="239585"/>
              <a:ext cx="5194398" cy="2399587"/>
              <a:chOff x="3232269" y="82331"/>
              <a:chExt cx="5194398" cy="2399587"/>
            </a:xfrm>
          </p:grpSpPr>
          <p:grpSp>
            <p:nvGrpSpPr>
              <p:cNvPr id="50" name="Group 49">
                <a:extLst>
                  <a:ext uri="{FF2B5EF4-FFF2-40B4-BE49-F238E27FC236}">
                    <a16:creationId xmlns:a16="http://schemas.microsoft.com/office/drawing/2014/main" id="{F1F7E80D-7206-6581-BA08-6E523286FD25}"/>
                  </a:ext>
                </a:extLst>
              </p:cNvPr>
              <p:cNvGrpSpPr/>
              <p:nvPr/>
            </p:nvGrpSpPr>
            <p:grpSpPr>
              <a:xfrm>
                <a:off x="3749567" y="499409"/>
                <a:ext cx="4677100" cy="1410781"/>
                <a:chOff x="3749567" y="499409"/>
                <a:chExt cx="4677100" cy="1410781"/>
              </a:xfrm>
            </p:grpSpPr>
            <p:pic>
              <p:nvPicPr>
                <p:cNvPr id="43" name="Picture 42" descr="A graph with colorful squares and dots&#10;&#10;Description automatically generated">
                  <a:extLst>
                    <a:ext uri="{FF2B5EF4-FFF2-40B4-BE49-F238E27FC236}">
                      <a16:creationId xmlns:a16="http://schemas.microsoft.com/office/drawing/2014/main" id="{BEBBBCF7-6E70-D75C-5258-8C10EFEB45CB}"/>
                    </a:ext>
                  </a:extLst>
                </p:cNvPr>
                <p:cNvPicPr>
                  <a:picLocks noChangeAspect="1"/>
                </p:cNvPicPr>
                <p:nvPr/>
              </p:nvPicPr>
              <p:blipFill rotWithShape="1">
                <a:blip r:embed="rId3"/>
                <a:srcRect l="11381" t="12279" b="50298"/>
                <a:stretch/>
              </p:blipFill>
              <p:spPr>
                <a:xfrm>
                  <a:off x="3749567" y="499409"/>
                  <a:ext cx="4677100" cy="1410781"/>
                </a:xfrm>
                <a:prstGeom prst="rect">
                  <a:avLst/>
                </a:prstGeom>
              </p:spPr>
            </p:pic>
            <p:sp>
              <p:nvSpPr>
                <p:cNvPr id="49" name="TextBox 48">
                  <a:extLst>
                    <a:ext uri="{FF2B5EF4-FFF2-40B4-BE49-F238E27FC236}">
                      <a16:creationId xmlns:a16="http://schemas.microsoft.com/office/drawing/2014/main" id="{C04473D3-58C3-29CB-CB3D-B516660BC495}"/>
                    </a:ext>
                  </a:extLst>
                </p:cNvPr>
                <p:cNvSpPr txBox="1"/>
                <p:nvPr/>
              </p:nvSpPr>
              <p:spPr>
                <a:xfrm>
                  <a:off x="5657827" y="1437577"/>
                  <a:ext cx="532518" cy="307777"/>
                </a:xfrm>
                <a:prstGeom prst="rect">
                  <a:avLst/>
                </a:prstGeom>
                <a:noFill/>
              </p:spPr>
              <p:txBody>
                <a:bodyPr wrap="none" rtlCol="0">
                  <a:spAutoFit/>
                </a:bodyPr>
                <a:lstStyle/>
                <a:p>
                  <a:r>
                    <a:rPr lang="en-US" dirty="0">
                      <a:solidFill>
                        <a:srgbClr val="999999"/>
                      </a:solidFill>
                    </a:rPr>
                    <a:t>1.02</a:t>
                  </a:r>
                </a:p>
              </p:txBody>
            </p:sp>
          </p:grpSp>
          <p:grpSp>
            <p:nvGrpSpPr>
              <p:cNvPr id="18" name="Group 17">
                <a:extLst>
                  <a:ext uri="{FF2B5EF4-FFF2-40B4-BE49-F238E27FC236}">
                    <a16:creationId xmlns:a16="http://schemas.microsoft.com/office/drawing/2014/main" id="{0C4649EF-E245-4E8D-407B-DF4BF53721D0}"/>
                  </a:ext>
                </a:extLst>
              </p:cNvPr>
              <p:cNvGrpSpPr/>
              <p:nvPr/>
            </p:nvGrpSpPr>
            <p:grpSpPr>
              <a:xfrm>
                <a:off x="3232269" y="82331"/>
                <a:ext cx="5072888" cy="2399587"/>
                <a:chOff x="3337369" y="82331"/>
                <a:chExt cx="5072888" cy="2399587"/>
              </a:xfrm>
            </p:grpSpPr>
            <p:grpSp>
              <p:nvGrpSpPr>
                <p:cNvPr id="25" name="Group 24">
                  <a:extLst>
                    <a:ext uri="{FF2B5EF4-FFF2-40B4-BE49-F238E27FC236}">
                      <a16:creationId xmlns:a16="http://schemas.microsoft.com/office/drawing/2014/main" id="{A102041E-0A4B-DC1A-DE76-4258EEC0CF81}"/>
                    </a:ext>
                  </a:extLst>
                </p:cNvPr>
                <p:cNvGrpSpPr/>
                <p:nvPr/>
              </p:nvGrpSpPr>
              <p:grpSpPr>
                <a:xfrm>
                  <a:off x="3337369" y="82331"/>
                  <a:ext cx="4905542" cy="2399587"/>
                  <a:chOff x="3337369" y="82331"/>
                  <a:chExt cx="4905542" cy="2399587"/>
                </a:xfrm>
              </p:grpSpPr>
              <p:grpSp>
                <p:nvGrpSpPr>
                  <p:cNvPr id="32" name="Group 31">
                    <a:extLst>
                      <a:ext uri="{FF2B5EF4-FFF2-40B4-BE49-F238E27FC236}">
                        <a16:creationId xmlns:a16="http://schemas.microsoft.com/office/drawing/2014/main" id="{4FC0EA09-083A-69A3-24DB-A98C3A8236C3}"/>
                      </a:ext>
                    </a:extLst>
                  </p:cNvPr>
                  <p:cNvGrpSpPr/>
                  <p:nvPr/>
                </p:nvGrpSpPr>
                <p:grpSpPr>
                  <a:xfrm>
                    <a:off x="4572001" y="82331"/>
                    <a:ext cx="3670910" cy="2399587"/>
                    <a:chOff x="4572001" y="475448"/>
                    <a:chExt cx="3670910" cy="2399587"/>
                  </a:xfrm>
                </p:grpSpPr>
                <p:sp>
                  <p:nvSpPr>
                    <p:cNvPr id="35" name="TextBox 34">
                      <a:extLst>
                        <a:ext uri="{FF2B5EF4-FFF2-40B4-BE49-F238E27FC236}">
                          <a16:creationId xmlns:a16="http://schemas.microsoft.com/office/drawing/2014/main" id="{065448D0-799E-1B4C-9475-D69929B13A60}"/>
                        </a:ext>
                      </a:extLst>
                    </p:cNvPr>
                    <p:cNvSpPr txBox="1"/>
                    <p:nvPr/>
                  </p:nvSpPr>
                  <p:spPr>
                    <a:xfrm>
                      <a:off x="4572001" y="475448"/>
                      <a:ext cx="3670910" cy="338554"/>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SNVs</a:t>
                      </a:r>
                    </a:p>
                  </p:txBody>
                </p:sp>
                <p:sp>
                  <p:nvSpPr>
                    <p:cNvPr id="37" name="TextBox 36">
                      <a:extLst>
                        <a:ext uri="{FF2B5EF4-FFF2-40B4-BE49-F238E27FC236}">
                          <a16:creationId xmlns:a16="http://schemas.microsoft.com/office/drawing/2014/main" id="{9BE820F4-3F55-688C-8C35-C86E9F9FFE69}"/>
                        </a:ext>
                      </a:extLst>
                    </p:cNvPr>
                    <p:cNvSpPr txBox="1"/>
                    <p:nvPr/>
                  </p:nvSpPr>
                  <p:spPr>
                    <a:xfrm>
                      <a:off x="5079771" y="2536481"/>
                      <a:ext cx="2797968" cy="338554"/>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Odds ratio (95% CI)</a:t>
                      </a:r>
                    </a:p>
                  </p:txBody>
                </p:sp>
              </p:grpSp>
              <p:sp>
                <p:nvSpPr>
                  <p:cNvPr id="33" name="TextBox 32">
                    <a:extLst>
                      <a:ext uri="{FF2B5EF4-FFF2-40B4-BE49-F238E27FC236}">
                        <a16:creationId xmlns:a16="http://schemas.microsoft.com/office/drawing/2014/main" id="{D0D9EF15-77E3-56D3-CD30-AFE4E7BB6764}"/>
                      </a:ext>
                    </a:extLst>
                  </p:cNvPr>
                  <p:cNvSpPr txBox="1"/>
                  <p:nvPr/>
                </p:nvSpPr>
                <p:spPr>
                  <a:xfrm>
                    <a:off x="3337369" y="697000"/>
                    <a:ext cx="1434666" cy="1077218"/>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Protein Truncating Variants (PTVs)</a:t>
                    </a:r>
                  </a:p>
                </p:txBody>
              </p:sp>
            </p:grpSp>
            <p:sp>
              <p:nvSpPr>
                <p:cNvPr id="26" name="TextBox 25">
                  <a:extLst>
                    <a:ext uri="{FF2B5EF4-FFF2-40B4-BE49-F238E27FC236}">
                      <a16:creationId xmlns:a16="http://schemas.microsoft.com/office/drawing/2014/main" id="{FE16FBBC-8144-8C94-AFD9-6FF9566D9DAC}"/>
                    </a:ext>
                  </a:extLst>
                </p:cNvPr>
                <p:cNvSpPr txBox="1"/>
                <p:nvPr/>
              </p:nvSpPr>
              <p:spPr>
                <a:xfrm>
                  <a:off x="6172866" y="713109"/>
                  <a:ext cx="532518" cy="307777"/>
                </a:xfrm>
                <a:prstGeom prst="rect">
                  <a:avLst/>
                </a:prstGeom>
                <a:noFill/>
              </p:spPr>
              <p:txBody>
                <a:bodyPr wrap="none" rtlCol="0">
                  <a:spAutoFit/>
                </a:bodyPr>
                <a:lstStyle/>
                <a:p>
                  <a:r>
                    <a:rPr lang="en-US" dirty="0">
                      <a:solidFill>
                        <a:srgbClr val="C77CFF"/>
                      </a:solidFill>
                    </a:rPr>
                    <a:t>1.20</a:t>
                  </a:r>
                </a:p>
              </p:txBody>
            </p:sp>
            <p:sp>
              <p:nvSpPr>
                <p:cNvPr id="29" name="TextBox 28">
                  <a:extLst>
                    <a:ext uri="{FF2B5EF4-FFF2-40B4-BE49-F238E27FC236}">
                      <a16:creationId xmlns:a16="http://schemas.microsoft.com/office/drawing/2014/main" id="{C9C80481-5FFC-DD0A-C8A4-063618835884}"/>
                    </a:ext>
                  </a:extLst>
                </p:cNvPr>
                <p:cNvSpPr txBox="1"/>
                <p:nvPr/>
              </p:nvSpPr>
              <p:spPr>
                <a:xfrm>
                  <a:off x="7877739" y="897419"/>
                  <a:ext cx="532518" cy="307777"/>
                </a:xfrm>
                <a:prstGeom prst="rect">
                  <a:avLst/>
                </a:prstGeom>
                <a:noFill/>
              </p:spPr>
              <p:txBody>
                <a:bodyPr wrap="none" rtlCol="0">
                  <a:spAutoFit/>
                </a:bodyPr>
                <a:lstStyle/>
                <a:p>
                  <a:r>
                    <a:rPr lang="en-US" dirty="0">
                      <a:solidFill>
                        <a:srgbClr val="00BEC4"/>
                      </a:solidFill>
                    </a:rPr>
                    <a:t>1.53</a:t>
                  </a:r>
                </a:p>
              </p:txBody>
            </p:sp>
            <p:sp>
              <p:nvSpPr>
                <p:cNvPr id="30" name="TextBox 29">
                  <a:extLst>
                    <a:ext uri="{FF2B5EF4-FFF2-40B4-BE49-F238E27FC236}">
                      <a16:creationId xmlns:a16="http://schemas.microsoft.com/office/drawing/2014/main" id="{373FA10C-9146-A9E4-5AEB-B53457E9C19C}"/>
                    </a:ext>
                  </a:extLst>
                </p:cNvPr>
                <p:cNvSpPr txBox="1"/>
                <p:nvPr/>
              </p:nvSpPr>
              <p:spPr>
                <a:xfrm>
                  <a:off x="7267188" y="1081721"/>
                  <a:ext cx="532518" cy="307777"/>
                </a:xfrm>
                <a:prstGeom prst="rect">
                  <a:avLst/>
                </a:prstGeom>
                <a:noFill/>
              </p:spPr>
              <p:txBody>
                <a:bodyPr wrap="none" rtlCol="0">
                  <a:spAutoFit/>
                </a:bodyPr>
                <a:lstStyle/>
                <a:p>
                  <a:r>
                    <a:rPr lang="en-US" dirty="0">
                      <a:solidFill>
                        <a:srgbClr val="7CAF00"/>
                      </a:solidFill>
                    </a:rPr>
                    <a:t>1.33</a:t>
                  </a:r>
                </a:p>
              </p:txBody>
            </p:sp>
            <p:sp>
              <p:nvSpPr>
                <p:cNvPr id="31" name="TextBox 30">
                  <a:extLst>
                    <a:ext uri="{FF2B5EF4-FFF2-40B4-BE49-F238E27FC236}">
                      <a16:creationId xmlns:a16="http://schemas.microsoft.com/office/drawing/2014/main" id="{553C7803-9A7D-D7A7-C341-020DAF3D53B4}"/>
                    </a:ext>
                  </a:extLst>
                </p:cNvPr>
                <p:cNvSpPr txBox="1"/>
                <p:nvPr/>
              </p:nvSpPr>
              <p:spPr>
                <a:xfrm>
                  <a:off x="6706389" y="1254464"/>
                  <a:ext cx="532518" cy="307777"/>
                </a:xfrm>
                <a:prstGeom prst="rect">
                  <a:avLst/>
                </a:prstGeom>
                <a:noFill/>
              </p:spPr>
              <p:txBody>
                <a:bodyPr wrap="none" rtlCol="0">
                  <a:spAutoFit/>
                </a:bodyPr>
                <a:lstStyle/>
                <a:p>
                  <a:r>
                    <a:rPr lang="en-US" dirty="0">
                      <a:solidFill>
                        <a:srgbClr val="F9766E"/>
                      </a:solidFill>
                    </a:rPr>
                    <a:t>1.35</a:t>
                  </a:r>
                </a:p>
              </p:txBody>
            </p:sp>
          </p:grpSp>
        </p:grpSp>
      </p:grpSp>
      <p:pic>
        <p:nvPicPr>
          <p:cNvPr id="47" name="Picture 46" descr="A close-up of a gene set&#10;&#10;Description automatically generated">
            <a:extLst>
              <a:ext uri="{FF2B5EF4-FFF2-40B4-BE49-F238E27FC236}">
                <a16:creationId xmlns:a16="http://schemas.microsoft.com/office/drawing/2014/main" id="{8EBF03EC-F379-C2DD-CF7E-8B2645C48DD1}"/>
              </a:ext>
            </a:extLst>
          </p:cNvPr>
          <p:cNvPicPr>
            <a:picLocks noChangeAspect="1"/>
          </p:cNvPicPr>
          <p:nvPr/>
        </p:nvPicPr>
        <p:blipFill rotWithShape="1">
          <a:blip r:embed="rId4"/>
          <a:srcRect l="14654" t="37138" b="29304"/>
          <a:stretch/>
        </p:blipFill>
        <p:spPr>
          <a:xfrm>
            <a:off x="5599696" y="4152117"/>
            <a:ext cx="3544304" cy="995432"/>
          </a:xfrm>
          <a:prstGeom prst="rect">
            <a:avLst/>
          </a:prstGeom>
        </p:spPr>
      </p:pic>
    </p:spTree>
    <p:extLst>
      <p:ext uri="{BB962C8B-B14F-4D97-AF65-F5344CB8AC3E}">
        <p14:creationId xmlns:p14="http://schemas.microsoft.com/office/powerpoint/2010/main" val="2383436879"/>
      </p:ext>
    </p:extLst>
  </p:cSld>
  <p:clrMapOvr>
    <a:masterClrMapping/>
  </p:clrMapOvr>
</p:sld>
</file>

<file path=ppt/theme/theme1.xml><?xml version="1.0" encoding="utf-8"?>
<a:theme xmlns:a="http://schemas.openxmlformats.org/drawingml/2006/main" name="Broad-Theme-2021">
  <a:themeElements>
    <a:clrScheme name="Simple Light">
      <a:dk1>
        <a:srgbClr val="000000"/>
      </a:dk1>
      <a:lt1>
        <a:srgbClr val="FFFFFF"/>
      </a:lt1>
      <a:dk2>
        <a:srgbClr val="006DB6"/>
      </a:dk2>
      <a:lt2>
        <a:srgbClr val="00AFD7"/>
      </a:lt2>
      <a:accent1>
        <a:srgbClr val="F36C3E"/>
      </a:accent1>
      <a:accent2>
        <a:srgbClr val="B12029"/>
      </a:accent2>
      <a:accent3>
        <a:srgbClr val="6A4A91"/>
      </a:accent3>
      <a:accent4>
        <a:srgbClr val="80BC42"/>
      </a:accent4>
      <a:accent5>
        <a:srgbClr val="FFCD00"/>
      </a:accent5>
      <a:accent6>
        <a:srgbClr val="68686B"/>
      </a:accent6>
      <a:hlink>
        <a:srgbClr val="00AF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16289</TotalTime>
  <Words>6953</Words>
  <Application>Microsoft Macintosh PowerPoint</Application>
  <PresentationFormat>On-screen Show (16:9)</PresentationFormat>
  <Paragraphs>497</Paragraphs>
  <Slides>31</Slides>
  <Notes>30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Open Sans</vt:lpstr>
      <vt:lpstr>Montserrat</vt:lpstr>
      <vt:lpstr>Arial</vt:lpstr>
      <vt:lpstr>Open Sans Light</vt:lpstr>
      <vt:lpstr>Open Sans SemiBold</vt:lpstr>
      <vt:lpstr>Broad-Theme-2021</vt:lpstr>
      <vt:lpstr>Structural variation of 30,659 bipolar and schizophrenia patients identifies novel genetic insights</vt:lpstr>
      <vt:lpstr>PowerPoint Presentation</vt:lpstr>
      <vt:lpstr>PowerPoint Presentation</vt:lpstr>
      <vt:lpstr>PowerPoint Presentation</vt:lpstr>
      <vt:lpstr>PowerPoint Presentation</vt:lpstr>
      <vt:lpstr>PowerPoint Presentation</vt:lpstr>
      <vt:lpstr>PowerPoint Presentation</vt:lpstr>
      <vt:lpstr>Gene sets in our analysis</vt:lpstr>
      <vt:lpstr>PowerPoint Presentation</vt:lpstr>
      <vt:lpstr>PowerPoint Presentation</vt:lpstr>
      <vt:lpstr>PowerPoint Presentation</vt:lpstr>
      <vt:lpstr>Noncoding constraint focuses the scope of our analysis</vt:lpstr>
      <vt:lpstr>PowerPoint Presentation</vt:lpstr>
      <vt:lpstr>PowerPoint Presentation</vt:lpstr>
      <vt:lpstr>PowerPoint Presentation</vt:lpstr>
      <vt:lpstr>Deletion events are well-characterized in WGSPD</vt:lpstr>
      <vt:lpstr>PowerPoint Presentation</vt:lpstr>
      <vt:lpstr>PowerPoint Presentation</vt:lpstr>
      <vt:lpstr>PowerPoint Presentation</vt:lpstr>
      <vt:lpstr>PowerPoint Presentation</vt:lpstr>
      <vt:lpstr>PowerPoint Presentation</vt:lpstr>
      <vt:lpstr>PowerPoint Presentation</vt:lpstr>
      <vt:lpstr>Genes affected by 5’ UTR deletions are among previously identified, significant schizophrenia-associated genes</vt:lpstr>
      <vt:lpstr>PowerPoint Presentation</vt:lpstr>
      <vt:lpstr>Conclusions</vt:lpstr>
      <vt:lpstr>Acknowledgements</vt:lpstr>
      <vt:lpstr>Types of genetic variation reliably detected by genomic technologies</vt:lpstr>
      <vt:lpstr>Advantages of SV calling in WGS</vt:lpstr>
      <vt:lpstr>SV discovery with GATK-SV</vt:lpstr>
      <vt:lpstr>Characterization of SV sizes in WGSPD</vt:lpstr>
      <vt:lpstr>Characterization of SV counts in gnomAD v4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Broad’s slide deck template</dc:title>
  <cp:lastModifiedBy>Bob Ye</cp:lastModifiedBy>
  <cp:revision>3916</cp:revision>
  <dcterms:modified xsi:type="dcterms:W3CDTF">2024-09-30T15:29:48Z</dcterms:modified>
</cp:coreProperties>
</file>